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Lst>
  <p:sldIdLst>
    <p:sldId id="256" r:id="rId2"/>
    <p:sldId id="257" r:id="rId3"/>
    <p:sldId id="287" r:id="rId4"/>
    <p:sldId id="258" r:id="rId5"/>
    <p:sldId id="259" r:id="rId6"/>
    <p:sldId id="261" r:id="rId7"/>
    <p:sldId id="262" r:id="rId8"/>
    <p:sldId id="263" r:id="rId9"/>
    <p:sldId id="264" r:id="rId10"/>
    <p:sldId id="265" r:id="rId11"/>
    <p:sldId id="266" r:id="rId12"/>
    <p:sldId id="267" r:id="rId13"/>
    <p:sldId id="268" r:id="rId14"/>
    <p:sldId id="269" r:id="rId15"/>
    <p:sldId id="270" r:id="rId16"/>
    <p:sldId id="271" r:id="rId17"/>
    <p:sldId id="281" r:id="rId18"/>
    <p:sldId id="273" r:id="rId19"/>
    <p:sldId id="282" r:id="rId20"/>
    <p:sldId id="274" r:id="rId21"/>
    <p:sldId id="288" r:id="rId22"/>
    <p:sldId id="289" r:id="rId23"/>
    <p:sldId id="279" r:id="rId24"/>
    <p:sldId id="280" r:id="rId25"/>
    <p:sldId id="284" r:id="rId26"/>
    <p:sldId id="285" r:id="rId27"/>
    <p:sldId id="286" r:id="rId28"/>
  </p:sldIdLst>
  <p:sldSz cx="9144000" cy="6858000" type="screen4x3"/>
  <p:notesSz cx="6858000" cy="9144000"/>
  <p:defaultTextStyle>
    <a:defPPr>
      <a:defRPr lang="ms-MY"/>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800000"/>
    <a:srgbClr val="FF99FF"/>
    <a:srgbClr val="99CCFF"/>
    <a:srgbClr val="CCCCFF"/>
    <a:srgbClr val="00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5362" name="Group 2"/>
          <p:cNvGrpSpPr>
            <a:grpSpLocks/>
          </p:cNvGrpSpPr>
          <p:nvPr/>
        </p:nvGrpSpPr>
        <p:grpSpPr bwMode="auto">
          <a:xfrm>
            <a:off x="0" y="2438400"/>
            <a:ext cx="9009063" cy="1052513"/>
            <a:chOff x="0" y="1536"/>
            <a:chExt cx="5675" cy="663"/>
          </a:xfrm>
        </p:grpSpPr>
        <p:grpSp>
          <p:nvGrpSpPr>
            <p:cNvPr id="15363" name="Group 3"/>
            <p:cNvGrpSpPr>
              <a:grpSpLocks/>
            </p:cNvGrpSpPr>
            <p:nvPr/>
          </p:nvGrpSpPr>
          <p:grpSpPr bwMode="auto">
            <a:xfrm>
              <a:off x="183" y="1604"/>
              <a:ext cx="448" cy="299"/>
              <a:chOff x="720" y="336"/>
              <a:chExt cx="624" cy="432"/>
            </a:xfrm>
          </p:grpSpPr>
          <p:sp>
            <p:nvSpPr>
              <p:cNvPr id="15364"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endParaRPr lang="id-ID"/>
              </a:p>
            </p:txBody>
          </p:sp>
          <p:sp>
            <p:nvSpPr>
              <p:cNvPr id="15365"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endParaRPr lang="id-ID"/>
              </a:p>
            </p:txBody>
          </p:sp>
        </p:grpSp>
        <p:grpSp>
          <p:nvGrpSpPr>
            <p:cNvPr id="15366" name="Group 6"/>
            <p:cNvGrpSpPr>
              <a:grpSpLocks/>
            </p:cNvGrpSpPr>
            <p:nvPr/>
          </p:nvGrpSpPr>
          <p:grpSpPr bwMode="auto">
            <a:xfrm>
              <a:off x="261" y="1870"/>
              <a:ext cx="465" cy="299"/>
              <a:chOff x="912" y="2640"/>
              <a:chExt cx="672" cy="432"/>
            </a:xfrm>
          </p:grpSpPr>
          <p:sp>
            <p:nvSpPr>
              <p:cNvPr id="15367"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endParaRPr lang="id-ID"/>
              </a:p>
            </p:txBody>
          </p:sp>
          <p:sp>
            <p:nvSpPr>
              <p:cNvPr id="15368"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endParaRPr lang="id-ID"/>
              </a:p>
            </p:txBody>
          </p:sp>
        </p:grpSp>
        <p:sp>
          <p:nvSpPr>
            <p:cNvPr id="15369"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endParaRPr lang="id-ID"/>
            </a:p>
          </p:txBody>
        </p:sp>
        <p:sp>
          <p:nvSpPr>
            <p:cNvPr id="15370"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endParaRPr lang="id-ID"/>
            </a:p>
          </p:txBody>
        </p:sp>
        <p:sp>
          <p:nvSpPr>
            <p:cNvPr id="15371"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id-ID"/>
            </a:p>
          </p:txBody>
        </p:sp>
      </p:grpSp>
      <p:sp>
        <p:nvSpPr>
          <p:cNvPr id="15372" name="Rectangle 12"/>
          <p:cNvSpPr>
            <a:spLocks noGrp="1" noChangeArrowheads="1"/>
          </p:cNvSpPr>
          <p:nvPr>
            <p:ph type="ctrTitle"/>
          </p:nvPr>
        </p:nvSpPr>
        <p:spPr>
          <a:xfrm>
            <a:off x="990600" y="1676400"/>
            <a:ext cx="7772400" cy="1462088"/>
          </a:xfrm>
        </p:spPr>
        <p:txBody>
          <a:bodyPr/>
          <a:lstStyle>
            <a:lvl1pPr>
              <a:defRPr/>
            </a:lvl1pPr>
          </a:lstStyle>
          <a:p>
            <a:r>
              <a:rPr lang="ms-MY"/>
              <a:t>Click to edit Master title style</a:t>
            </a:r>
          </a:p>
        </p:txBody>
      </p:sp>
      <p:sp>
        <p:nvSpPr>
          <p:cNvPr id="15373"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ms-MY"/>
              <a:t>Click to edit Master subtitle style</a:t>
            </a:r>
          </a:p>
        </p:txBody>
      </p:sp>
      <p:sp>
        <p:nvSpPr>
          <p:cNvPr id="15374" name="Rectangle 14"/>
          <p:cNvSpPr>
            <a:spLocks noGrp="1" noChangeArrowheads="1"/>
          </p:cNvSpPr>
          <p:nvPr>
            <p:ph type="dt" sz="half" idx="2"/>
          </p:nvPr>
        </p:nvSpPr>
        <p:spPr>
          <a:xfrm>
            <a:off x="990600" y="6248400"/>
            <a:ext cx="1905000" cy="457200"/>
          </a:xfrm>
        </p:spPr>
        <p:txBody>
          <a:bodyPr/>
          <a:lstStyle>
            <a:lvl1pPr>
              <a:defRPr>
                <a:solidFill>
                  <a:schemeClr val="bg2"/>
                </a:solidFill>
              </a:defRPr>
            </a:lvl1pPr>
          </a:lstStyle>
          <a:p>
            <a:endParaRPr lang="ms-MY"/>
          </a:p>
        </p:txBody>
      </p:sp>
      <p:sp>
        <p:nvSpPr>
          <p:cNvPr id="15375" name="Rectangle 15"/>
          <p:cNvSpPr>
            <a:spLocks noGrp="1" noChangeArrowheads="1"/>
          </p:cNvSpPr>
          <p:nvPr>
            <p:ph type="ftr" sz="quarter" idx="3"/>
          </p:nvPr>
        </p:nvSpPr>
        <p:spPr>
          <a:xfrm>
            <a:off x="3429000" y="6248400"/>
            <a:ext cx="2895600" cy="457200"/>
          </a:xfrm>
        </p:spPr>
        <p:txBody>
          <a:bodyPr/>
          <a:lstStyle>
            <a:lvl1pPr>
              <a:defRPr>
                <a:solidFill>
                  <a:schemeClr val="bg2"/>
                </a:solidFill>
              </a:defRPr>
            </a:lvl1pPr>
          </a:lstStyle>
          <a:p>
            <a:endParaRPr lang="ms-MY"/>
          </a:p>
        </p:txBody>
      </p:sp>
      <p:sp>
        <p:nvSpPr>
          <p:cNvPr id="15376" name="Rectangle 16"/>
          <p:cNvSpPr>
            <a:spLocks noGrp="1" noChangeArrowheads="1"/>
          </p:cNvSpPr>
          <p:nvPr>
            <p:ph type="sldNum" sz="quarter" idx="4"/>
          </p:nvPr>
        </p:nvSpPr>
        <p:spPr>
          <a:xfrm>
            <a:off x="6858000" y="6248400"/>
            <a:ext cx="1905000" cy="457200"/>
          </a:xfrm>
        </p:spPr>
        <p:txBody>
          <a:bodyPr/>
          <a:lstStyle>
            <a:lvl1pPr>
              <a:defRPr>
                <a:solidFill>
                  <a:schemeClr val="bg2"/>
                </a:solidFill>
              </a:defRPr>
            </a:lvl1pPr>
          </a:lstStyle>
          <a:p>
            <a:fld id="{3B92AE53-9C02-4B7D-8614-3AD19CD5FE85}" type="slidenum">
              <a:rPr lang="ms-MY"/>
              <a:pPr/>
              <a:t>‹#›</a:t>
            </a:fld>
            <a:endParaRPr lang="ms-MY"/>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ms-MY"/>
          </a:p>
        </p:txBody>
      </p:sp>
      <p:sp>
        <p:nvSpPr>
          <p:cNvPr id="5" name="Footer Placeholder 4"/>
          <p:cNvSpPr>
            <a:spLocks noGrp="1"/>
          </p:cNvSpPr>
          <p:nvPr>
            <p:ph type="ftr" sz="quarter" idx="11"/>
          </p:nvPr>
        </p:nvSpPr>
        <p:spPr/>
        <p:txBody>
          <a:bodyPr/>
          <a:lstStyle>
            <a:lvl1pPr>
              <a:defRPr/>
            </a:lvl1pPr>
          </a:lstStyle>
          <a:p>
            <a:endParaRPr lang="ms-MY"/>
          </a:p>
        </p:txBody>
      </p:sp>
      <p:sp>
        <p:nvSpPr>
          <p:cNvPr id="6" name="Slide Number Placeholder 5"/>
          <p:cNvSpPr>
            <a:spLocks noGrp="1"/>
          </p:cNvSpPr>
          <p:nvPr>
            <p:ph type="sldNum" sz="quarter" idx="12"/>
          </p:nvPr>
        </p:nvSpPr>
        <p:spPr/>
        <p:txBody>
          <a:bodyPr/>
          <a:lstStyle>
            <a:lvl1pPr>
              <a:defRPr/>
            </a:lvl1pPr>
          </a:lstStyle>
          <a:p>
            <a:fld id="{88847C81-8CAB-4915-8F89-BA7CA80BDEDA}" type="slidenum">
              <a:rPr lang="ms-MY"/>
              <a:pPr/>
              <a:t>‹#›</a:t>
            </a:fld>
            <a:endParaRPr lang="ms-MY"/>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ms-MY"/>
          </a:p>
        </p:txBody>
      </p:sp>
      <p:sp>
        <p:nvSpPr>
          <p:cNvPr id="5" name="Footer Placeholder 4"/>
          <p:cNvSpPr>
            <a:spLocks noGrp="1"/>
          </p:cNvSpPr>
          <p:nvPr>
            <p:ph type="ftr" sz="quarter" idx="11"/>
          </p:nvPr>
        </p:nvSpPr>
        <p:spPr/>
        <p:txBody>
          <a:bodyPr/>
          <a:lstStyle>
            <a:lvl1pPr>
              <a:defRPr/>
            </a:lvl1pPr>
          </a:lstStyle>
          <a:p>
            <a:endParaRPr lang="ms-MY"/>
          </a:p>
        </p:txBody>
      </p:sp>
      <p:sp>
        <p:nvSpPr>
          <p:cNvPr id="6" name="Slide Number Placeholder 5"/>
          <p:cNvSpPr>
            <a:spLocks noGrp="1"/>
          </p:cNvSpPr>
          <p:nvPr>
            <p:ph type="sldNum" sz="quarter" idx="12"/>
          </p:nvPr>
        </p:nvSpPr>
        <p:spPr/>
        <p:txBody>
          <a:bodyPr/>
          <a:lstStyle>
            <a:lvl1pPr>
              <a:defRPr/>
            </a:lvl1pPr>
          </a:lstStyle>
          <a:p>
            <a:fld id="{78306384-5531-423B-BA15-A4BC909CFA25}" type="slidenum">
              <a:rPr lang="ms-MY"/>
              <a:pPr/>
              <a:t>‹#›</a:t>
            </a:fld>
            <a:endParaRPr lang="ms-MY"/>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p:spPr>
        <p:txBody>
          <a:bodyPr/>
          <a:lstStyle/>
          <a:p>
            <a:r>
              <a:rPr lang="en-US" smtClean="0"/>
              <a:t>Click to edit Master title style</a:t>
            </a:r>
            <a:endParaRPr lang="id-ID"/>
          </a:p>
        </p:txBody>
      </p:sp>
      <p:sp>
        <p:nvSpPr>
          <p:cNvPr id="3" name="Content Placeholder 2"/>
          <p:cNvSpPr>
            <a:spLocks noGrp="1"/>
          </p:cNvSpPr>
          <p:nvPr>
            <p:ph sz="half" idx="1"/>
          </p:nvPr>
        </p:nvSpPr>
        <p:spPr>
          <a:xfrm>
            <a:off x="1182688" y="2017713"/>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5145088" y="2017713"/>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a:xfrm>
            <a:off x="1162050" y="6243638"/>
            <a:ext cx="1905000" cy="457200"/>
          </a:xfrm>
        </p:spPr>
        <p:txBody>
          <a:bodyPr/>
          <a:lstStyle>
            <a:lvl1pPr>
              <a:defRPr/>
            </a:lvl1pPr>
          </a:lstStyle>
          <a:p>
            <a:endParaRPr lang="ms-MY"/>
          </a:p>
        </p:txBody>
      </p:sp>
      <p:sp>
        <p:nvSpPr>
          <p:cNvPr id="6" name="Footer Placeholder 5"/>
          <p:cNvSpPr>
            <a:spLocks noGrp="1"/>
          </p:cNvSpPr>
          <p:nvPr>
            <p:ph type="ftr" sz="quarter" idx="11"/>
          </p:nvPr>
        </p:nvSpPr>
        <p:spPr>
          <a:xfrm>
            <a:off x="3657600" y="6243638"/>
            <a:ext cx="2895600" cy="457200"/>
          </a:xfrm>
        </p:spPr>
        <p:txBody>
          <a:bodyPr/>
          <a:lstStyle>
            <a:lvl1pPr>
              <a:defRPr/>
            </a:lvl1pPr>
          </a:lstStyle>
          <a:p>
            <a:endParaRPr lang="ms-MY"/>
          </a:p>
        </p:txBody>
      </p:sp>
      <p:sp>
        <p:nvSpPr>
          <p:cNvPr id="7" name="Slide Number Placeholder 6"/>
          <p:cNvSpPr>
            <a:spLocks noGrp="1"/>
          </p:cNvSpPr>
          <p:nvPr>
            <p:ph type="sldNum" sz="quarter" idx="12"/>
          </p:nvPr>
        </p:nvSpPr>
        <p:spPr>
          <a:xfrm>
            <a:off x="7042150" y="6243638"/>
            <a:ext cx="1905000" cy="457200"/>
          </a:xfrm>
        </p:spPr>
        <p:txBody>
          <a:bodyPr/>
          <a:lstStyle>
            <a:lvl1pPr>
              <a:defRPr/>
            </a:lvl1pPr>
          </a:lstStyle>
          <a:p>
            <a:fld id="{47D68B9E-88FE-4EC1-8EB5-8F7439E09810}" type="slidenum">
              <a:rPr lang="ms-MY"/>
              <a:pPr/>
              <a:t>‹#›</a:t>
            </a:fld>
            <a:endParaRPr lang="ms-MY"/>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ms-MY"/>
          </a:p>
        </p:txBody>
      </p:sp>
      <p:sp>
        <p:nvSpPr>
          <p:cNvPr id="5" name="Footer Placeholder 4"/>
          <p:cNvSpPr>
            <a:spLocks noGrp="1"/>
          </p:cNvSpPr>
          <p:nvPr>
            <p:ph type="ftr" sz="quarter" idx="11"/>
          </p:nvPr>
        </p:nvSpPr>
        <p:spPr/>
        <p:txBody>
          <a:bodyPr/>
          <a:lstStyle>
            <a:lvl1pPr>
              <a:defRPr/>
            </a:lvl1pPr>
          </a:lstStyle>
          <a:p>
            <a:endParaRPr lang="ms-MY"/>
          </a:p>
        </p:txBody>
      </p:sp>
      <p:sp>
        <p:nvSpPr>
          <p:cNvPr id="6" name="Slide Number Placeholder 5"/>
          <p:cNvSpPr>
            <a:spLocks noGrp="1"/>
          </p:cNvSpPr>
          <p:nvPr>
            <p:ph type="sldNum" sz="quarter" idx="12"/>
          </p:nvPr>
        </p:nvSpPr>
        <p:spPr/>
        <p:txBody>
          <a:bodyPr/>
          <a:lstStyle>
            <a:lvl1pPr>
              <a:defRPr/>
            </a:lvl1pPr>
          </a:lstStyle>
          <a:p>
            <a:fld id="{FF46CECD-2D22-4EC0-BB07-C4A8729266B2}" type="slidenum">
              <a:rPr lang="ms-MY"/>
              <a:pPr/>
              <a:t>‹#›</a:t>
            </a:fld>
            <a:endParaRPr lang="ms-MY"/>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ms-MY"/>
          </a:p>
        </p:txBody>
      </p:sp>
      <p:sp>
        <p:nvSpPr>
          <p:cNvPr id="5" name="Footer Placeholder 4"/>
          <p:cNvSpPr>
            <a:spLocks noGrp="1"/>
          </p:cNvSpPr>
          <p:nvPr>
            <p:ph type="ftr" sz="quarter" idx="11"/>
          </p:nvPr>
        </p:nvSpPr>
        <p:spPr/>
        <p:txBody>
          <a:bodyPr/>
          <a:lstStyle>
            <a:lvl1pPr>
              <a:defRPr/>
            </a:lvl1pPr>
          </a:lstStyle>
          <a:p>
            <a:endParaRPr lang="ms-MY"/>
          </a:p>
        </p:txBody>
      </p:sp>
      <p:sp>
        <p:nvSpPr>
          <p:cNvPr id="6" name="Slide Number Placeholder 5"/>
          <p:cNvSpPr>
            <a:spLocks noGrp="1"/>
          </p:cNvSpPr>
          <p:nvPr>
            <p:ph type="sldNum" sz="quarter" idx="12"/>
          </p:nvPr>
        </p:nvSpPr>
        <p:spPr/>
        <p:txBody>
          <a:bodyPr/>
          <a:lstStyle>
            <a:lvl1pPr>
              <a:defRPr/>
            </a:lvl1pPr>
          </a:lstStyle>
          <a:p>
            <a:fld id="{DBC9B916-49B5-4B73-A1E5-D4209BE7E611}" type="slidenum">
              <a:rPr lang="ms-MY"/>
              <a:pPr/>
              <a:t>‹#›</a:t>
            </a:fld>
            <a:endParaRPr lang="ms-MY"/>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lvl1pPr>
              <a:defRPr/>
            </a:lvl1pPr>
          </a:lstStyle>
          <a:p>
            <a:endParaRPr lang="ms-MY"/>
          </a:p>
        </p:txBody>
      </p:sp>
      <p:sp>
        <p:nvSpPr>
          <p:cNvPr id="6" name="Footer Placeholder 5"/>
          <p:cNvSpPr>
            <a:spLocks noGrp="1"/>
          </p:cNvSpPr>
          <p:nvPr>
            <p:ph type="ftr" sz="quarter" idx="11"/>
          </p:nvPr>
        </p:nvSpPr>
        <p:spPr/>
        <p:txBody>
          <a:bodyPr/>
          <a:lstStyle>
            <a:lvl1pPr>
              <a:defRPr/>
            </a:lvl1pPr>
          </a:lstStyle>
          <a:p>
            <a:endParaRPr lang="ms-MY"/>
          </a:p>
        </p:txBody>
      </p:sp>
      <p:sp>
        <p:nvSpPr>
          <p:cNvPr id="7" name="Slide Number Placeholder 6"/>
          <p:cNvSpPr>
            <a:spLocks noGrp="1"/>
          </p:cNvSpPr>
          <p:nvPr>
            <p:ph type="sldNum" sz="quarter" idx="12"/>
          </p:nvPr>
        </p:nvSpPr>
        <p:spPr/>
        <p:txBody>
          <a:bodyPr/>
          <a:lstStyle>
            <a:lvl1pPr>
              <a:defRPr/>
            </a:lvl1pPr>
          </a:lstStyle>
          <a:p>
            <a:fld id="{3CFAD6D0-C707-4695-A985-7EB2BD51F065}" type="slidenum">
              <a:rPr lang="ms-MY"/>
              <a:pPr/>
              <a:t>‹#›</a:t>
            </a:fld>
            <a:endParaRPr lang="ms-MY"/>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lvl1pPr>
              <a:defRPr/>
            </a:lvl1pPr>
          </a:lstStyle>
          <a:p>
            <a:endParaRPr lang="ms-MY"/>
          </a:p>
        </p:txBody>
      </p:sp>
      <p:sp>
        <p:nvSpPr>
          <p:cNvPr id="8" name="Footer Placeholder 7"/>
          <p:cNvSpPr>
            <a:spLocks noGrp="1"/>
          </p:cNvSpPr>
          <p:nvPr>
            <p:ph type="ftr" sz="quarter" idx="11"/>
          </p:nvPr>
        </p:nvSpPr>
        <p:spPr/>
        <p:txBody>
          <a:bodyPr/>
          <a:lstStyle>
            <a:lvl1pPr>
              <a:defRPr/>
            </a:lvl1pPr>
          </a:lstStyle>
          <a:p>
            <a:endParaRPr lang="ms-MY"/>
          </a:p>
        </p:txBody>
      </p:sp>
      <p:sp>
        <p:nvSpPr>
          <p:cNvPr id="9" name="Slide Number Placeholder 8"/>
          <p:cNvSpPr>
            <a:spLocks noGrp="1"/>
          </p:cNvSpPr>
          <p:nvPr>
            <p:ph type="sldNum" sz="quarter" idx="12"/>
          </p:nvPr>
        </p:nvSpPr>
        <p:spPr/>
        <p:txBody>
          <a:bodyPr/>
          <a:lstStyle>
            <a:lvl1pPr>
              <a:defRPr/>
            </a:lvl1pPr>
          </a:lstStyle>
          <a:p>
            <a:fld id="{B4CBBDC5-F601-4CF4-BDC4-3AF2CD7CF22F}" type="slidenum">
              <a:rPr lang="ms-MY"/>
              <a:pPr/>
              <a:t>‹#›</a:t>
            </a:fld>
            <a:endParaRPr lang="ms-MY"/>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lvl1pPr>
              <a:defRPr/>
            </a:lvl1pPr>
          </a:lstStyle>
          <a:p>
            <a:endParaRPr lang="ms-MY"/>
          </a:p>
        </p:txBody>
      </p:sp>
      <p:sp>
        <p:nvSpPr>
          <p:cNvPr id="4" name="Footer Placeholder 3"/>
          <p:cNvSpPr>
            <a:spLocks noGrp="1"/>
          </p:cNvSpPr>
          <p:nvPr>
            <p:ph type="ftr" sz="quarter" idx="11"/>
          </p:nvPr>
        </p:nvSpPr>
        <p:spPr/>
        <p:txBody>
          <a:bodyPr/>
          <a:lstStyle>
            <a:lvl1pPr>
              <a:defRPr/>
            </a:lvl1pPr>
          </a:lstStyle>
          <a:p>
            <a:endParaRPr lang="ms-MY"/>
          </a:p>
        </p:txBody>
      </p:sp>
      <p:sp>
        <p:nvSpPr>
          <p:cNvPr id="5" name="Slide Number Placeholder 4"/>
          <p:cNvSpPr>
            <a:spLocks noGrp="1"/>
          </p:cNvSpPr>
          <p:nvPr>
            <p:ph type="sldNum" sz="quarter" idx="12"/>
          </p:nvPr>
        </p:nvSpPr>
        <p:spPr/>
        <p:txBody>
          <a:bodyPr/>
          <a:lstStyle>
            <a:lvl1pPr>
              <a:defRPr/>
            </a:lvl1pPr>
          </a:lstStyle>
          <a:p>
            <a:fld id="{6AF8E4F8-2E68-4F55-9568-99012B3838EE}" type="slidenum">
              <a:rPr lang="ms-MY"/>
              <a:pPr/>
              <a:t>‹#›</a:t>
            </a:fld>
            <a:endParaRPr lang="ms-MY"/>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ms-MY"/>
          </a:p>
        </p:txBody>
      </p:sp>
      <p:sp>
        <p:nvSpPr>
          <p:cNvPr id="3" name="Footer Placeholder 2"/>
          <p:cNvSpPr>
            <a:spLocks noGrp="1"/>
          </p:cNvSpPr>
          <p:nvPr>
            <p:ph type="ftr" sz="quarter" idx="11"/>
          </p:nvPr>
        </p:nvSpPr>
        <p:spPr/>
        <p:txBody>
          <a:bodyPr/>
          <a:lstStyle>
            <a:lvl1pPr>
              <a:defRPr/>
            </a:lvl1pPr>
          </a:lstStyle>
          <a:p>
            <a:endParaRPr lang="ms-MY"/>
          </a:p>
        </p:txBody>
      </p:sp>
      <p:sp>
        <p:nvSpPr>
          <p:cNvPr id="4" name="Slide Number Placeholder 3"/>
          <p:cNvSpPr>
            <a:spLocks noGrp="1"/>
          </p:cNvSpPr>
          <p:nvPr>
            <p:ph type="sldNum" sz="quarter" idx="12"/>
          </p:nvPr>
        </p:nvSpPr>
        <p:spPr/>
        <p:txBody>
          <a:bodyPr/>
          <a:lstStyle>
            <a:lvl1pPr>
              <a:defRPr/>
            </a:lvl1pPr>
          </a:lstStyle>
          <a:p>
            <a:fld id="{750B16F5-4A95-4450-80C6-2AEE6B752578}" type="slidenum">
              <a:rPr lang="ms-MY"/>
              <a:pPr/>
              <a:t>‹#›</a:t>
            </a:fld>
            <a:endParaRPr lang="ms-MY"/>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ms-MY"/>
          </a:p>
        </p:txBody>
      </p:sp>
      <p:sp>
        <p:nvSpPr>
          <p:cNvPr id="6" name="Footer Placeholder 5"/>
          <p:cNvSpPr>
            <a:spLocks noGrp="1"/>
          </p:cNvSpPr>
          <p:nvPr>
            <p:ph type="ftr" sz="quarter" idx="11"/>
          </p:nvPr>
        </p:nvSpPr>
        <p:spPr/>
        <p:txBody>
          <a:bodyPr/>
          <a:lstStyle>
            <a:lvl1pPr>
              <a:defRPr/>
            </a:lvl1pPr>
          </a:lstStyle>
          <a:p>
            <a:endParaRPr lang="ms-MY"/>
          </a:p>
        </p:txBody>
      </p:sp>
      <p:sp>
        <p:nvSpPr>
          <p:cNvPr id="7" name="Slide Number Placeholder 6"/>
          <p:cNvSpPr>
            <a:spLocks noGrp="1"/>
          </p:cNvSpPr>
          <p:nvPr>
            <p:ph type="sldNum" sz="quarter" idx="12"/>
          </p:nvPr>
        </p:nvSpPr>
        <p:spPr/>
        <p:txBody>
          <a:bodyPr/>
          <a:lstStyle>
            <a:lvl1pPr>
              <a:defRPr/>
            </a:lvl1pPr>
          </a:lstStyle>
          <a:p>
            <a:fld id="{91955984-ED5D-4077-B6DD-D823509AB7D8}" type="slidenum">
              <a:rPr lang="ms-MY"/>
              <a:pPr/>
              <a:t>‹#›</a:t>
            </a:fld>
            <a:endParaRPr lang="ms-MY"/>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ms-MY"/>
          </a:p>
        </p:txBody>
      </p:sp>
      <p:sp>
        <p:nvSpPr>
          <p:cNvPr id="6" name="Footer Placeholder 5"/>
          <p:cNvSpPr>
            <a:spLocks noGrp="1"/>
          </p:cNvSpPr>
          <p:nvPr>
            <p:ph type="ftr" sz="quarter" idx="11"/>
          </p:nvPr>
        </p:nvSpPr>
        <p:spPr/>
        <p:txBody>
          <a:bodyPr/>
          <a:lstStyle>
            <a:lvl1pPr>
              <a:defRPr/>
            </a:lvl1pPr>
          </a:lstStyle>
          <a:p>
            <a:endParaRPr lang="ms-MY"/>
          </a:p>
        </p:txBody>
      </p:sp>
      <p:sp>
        <p:nvSpPr>
          <p:cNvPr id="7" name="Slide Number Placeholder 6"/>
          <p:cNvSpPr>
            <a:spLocks noGrp="1"/>
          </p:cNvSpPr>
          <p:nvPr>
            <p:ph type="sldNum" sz="quarter" idx="12"/>
          </p:nvPr>
        </p:nvSpPr>
        <p:spPr/>
        <p:txBody>
          <a:bodyPr/>
          <a:lstStyle>
            <a:lvl1pPr>
              <a:defRPr/>
            </a:lvl1pPr>
          </a:lstStyle>
          <a:p>
            <a:fld id="{3C074661-C5DC-4A48-A4B4-FB71000F0348}" type="slidenum">
              <a:rPr lang="ms-MY"/>
              <a:pPr/>
              <a:t>‹#›</a:t>
            </a:fld>
            <a:endParaRPr lang="ms-MY"/>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CCFF"/>
            </a:gs>
            <a:gs pos="100000">
              <a:srgbClr val="99CCFF"/>
            </a:gs>
          </a:gsLst>
          <a:path path="rect">
            <a:fillToRect r="100000" b="100000"/>
          </a:path>
        </a:gradFill>
        <a:effectLst/>
      </p:bgPr>
    </p:bg>
    <p:spTree>
      <p:nvGrpSpPr>
        <p:cNvPr id="1" name=""/>
        <p:cNvGrpSpPr/>
        <p:nvPr/>
      </p:nvGrpSpPr>
      <p:grpSpPr>
        <a:xfrm>
          <a:off x="0" y="0"/>
          <a:ext cx="0" cy="0"/>
          <a:chOff x="0" y="0"/>
          <a:chExt cx="0" cy="0"/>
        </a:xfrm>
      </p:grpSpPr>
      <p:sp>
        <p:nvSpPr>
          <p:cNvPr id="14338"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a:endParaRPr kumimoji="1" lang="en-US" sz="2400"/>
          </a:p>
        </p:txBody>
      </p:sp>
      <p:sp>
        <p:nvSpPr>
          <p:cNvPr id="14339"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endParaRPr kumimoji="1" lang="en-US" sz="2400"/>
          </a:p>
        </p:txBody>
      </p:sp>
      <p:sp>
        <p:nvSpPr>
          <p:cNvPr id="14340"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a:endParaRPr kumimoji="1" lang="en-US" sz="2400"/>
          </a:p>
        </p:txBody>
      </p:sp>
      <p:sp>
        <p:nvSpPr>
          <p:cNvPr id="14341"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endParaRPr kumimoji="1" lang="en-US" sz="2400"/>
          </a:p>
        </p:txBody>
      </p:sp>
      <p:sp>
        <p:nvSpPr>
          <p:cNvPr id="14342"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endParaRPr kumimoji="1" lang="en-US" sz="2400"/>
          </a:p>
        </p:txBody>
      </p:sp>
      <p:sp>
        <p:nvSpPr>
          <p:cNvPr id="14343"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a:endParaRPr kumimoji="1" lang="en-US" sz="2400"/>
          </a:p>
        </p:txBody>
      </p:sp>
      <p:sp>
        <p:nvSpPr>
          <p:cNvPr id="14344"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endParaRPr kumimoji="1" lang="en-US" sz="2400"/>
          </a:p>
        </p:txBody>
      </p:sp>
      <p:sp>
        <p:nvSpPr>
          <p:cNvPr id="14345"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ms-MY" smtClean="0"/>
              <a:t>Click to edit Master title style</a:t>
            </a:r>
          </a:p>
        </p:txBody>
      </p:sp>
      <p:sp>
        <p:nvSpPr>
          <p:cNvPr id="14346"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ms-MY" smtClean="0"/>
              <a:t>Click to edit Master text styles</a:t>
            </a:r>
          </a:p>
          <a:p>
            <a:pPr lvl="1"/>
            <a:r>
              <a:rPr lang="ms-MY" smtClean="0"/>
              <a:t>Second level</a:t>
            </a:r>
          </a:p>
          <a:p>
            <a:pPr lvl="2"/>
            <a:r>
              <a:rPr lang="ms-MY" smtClean="0"/>
              <a:t>Third level</a:t>
            </a:r>
          </a:p>
          <a:p>
            <a:pPr lvl="3"/>
            <a:r>
              <a:rPr lang="ms-MY" smtClean="0"/>
              <a:t>Fourth level</a:t>
            </a:r>
          </a:p>
          <a:p>
            <a:pPr lvl="4"/>
            <a:r>
              <a:rPr lang="ms-MY" smtClean="0"/>
              <a:t>Fifth level</a:t>
            </a:r>
          </a:p>
        </p:txBody>
      </p:sp>
      <p:sp>
        <p:nvSpPr>
          <p:cNvPr id="14347"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endParaRPr lang="ms-MY"/>
          </a:p>
        </p:txBody>
      </p:sp>
      <p:sp>
        <p:nvSpPr>
          <p:cNvPr id="14348"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endParaRPr lang="ms-MY"/>
          </a:p>
        </p:txBody>
      </p:sp>
      <p:sp>
        <p:nvSpPr>
          <p:cNvPr id="14349"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fld id="{B3BF2820-C385-4C89-AF84-E39001A79600}" type="slidenum">
              <a:rPr lang="ms-MY"/>
              <a:pPr/>
              <a:t>‹#›</a:t>
            </a:fld>
            <a:endParaRPr lang="ms-MY"/>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Tahoma" pitchFamily="34" charset="0"/>
          <a:cs typeface="Arial" charset="0"/>
        </a:defRPr>
      </a:lvl2pPr>
      <a:lvl3pPr algn="l" rtl="0" fontAlgn="base">
        <a:spcBef>
          <a:spcPct val="0"/>
        </a:spcBef>
        <a:spcAft>
          <a:spcPct val="0"/>
        </a:spcAft>
        <a:defRPr sz="4400">
          <a:solidFill>
            <a:schemeClr val="tx2"/>
          </a:solidFill>
          <a:latin typeface="Tahoma" pitchFamily="34" charset="0"/>
          <a:cs typeface="Arial" charset="0"/>
        </a:defRPr>
      </a:lvl3pPr>
      <a:lvl4pPr algn="l" rtl="0" fontAlgn="base">
        <a:spcBef>
          <a:spcPct val="0"/>
        </a:spcBef>
        <a:spcAft>
          <a:spcPct val="0"/>
        </a:spcAft>
        <a:defRPr sz="4400">
          <a:solidFill>
            <a:schemeClr val="tx2"/>
          </a:solidFill>
          <a:latin typeface="Tahoma" pitchFamily="34" charset="0"/>
          <a:cs typeface="Arial" charset="0"/>
        </a:defRPr>
      </a:lvl4pPr>
      <a:lvl5pPr algn="l" rtl="0" fontAlgn="base">
        <a:spcBef>
          <a:spcPct val="0"/>
        </a:spcBef>
        <a:spcAft>
          <a:spcPct val="0"/>
        </a:spcAft>
        <a:defRPr sz="4400">
          <a:solidFill>
            <a:schemeClr val="tx2"/>
          </a:solidFill>
          <a:latin typeface="Tahoma" pitchFamily="34" charset="0"/>
          <a:cs typeface="Arial" charset="0"/>
        </a:defRPr>
      </a:lvl5pPr>
      <a:lvl6pPr marL="457200" algn="l" rtl="0" fontAlgn="base">
        <a:spcBef>
          <a:spcPct val="0"/>
        </a:spcBef>
        <a:spcAft>
          <a:spcPct val="0"/>
        </a:spcAft>
        <a:defRPr sz="4400">
          <a:solidFill>
            <a:schemeClr val="tx2"/>
          </a:solidFill>
          <a:latin typeface="Tahoma" pitchFamily="34" charset="0"/>
          <a:cs typeface="Arial" charset="0"/>
        </a:defRPr>
      </a:lvl6pPr>
      <a:lvl7pPr marL="914400" algn="l" rtl="0" fontAlgn="base">
        <a:spcBef>
          <a:spcPct val="0"/>
        </a:spcBef>
        <a:spcAft>
          <a:spcPct val="0"/>
        </a:spcAft>
        <a:defRPr sz="4400">
          <a:solidFill>
            <a:schemeClr val="tx2"/>
          </a:solidFill>
          <a:latin typeface="Tahoma" pitchFamily="34" charset="0"/>
          <a:cs typeface="Arial" charset="0"/>
        </a:defRPr>
      </a:lvl7pPr>
      <a:lvl8pPr marL="1371600" algn="l" rtl="0" fontAlgn="base">
        <a:spcBef>
          <a:spcPct val="0"/>
        </a:spcBef>
        <a:spcAft>
          <a:spcPct val="0"/>
        </a:spcAft>
        <a:defRPr sz="4400">
          <a:solidFill>
            <a:schemeClr val="tx2"/>
          </a:solidFill>
          <a:latin typeface="Tahoma" pitchFamily="34" charset="0"/>
          <a:cs typeface="Arial" charset="0"/>
        </a:defRPr>
      </a:lvl8pPr>
      <a:lvl9pPr marL="1828800" algn="l" rtl="0" fontAlgn="base">
        <a:spcBef>
          <a:spcPct val="0"/>
        </a:spcBef>
        <a:spcAft>
          <a:spcPct val="0"/>
        </a:spcAft>
        <a:defRPr sz="4400">
          <a:solidFill>
            <a:schemeClr val="tx2"/>
          </a:solidFill>
          <a:latin typeface="Tahoma" pitchFamily="34" charset="0"/>
          <a:cs typeface="Arial" charset="0"/>
        </a:defRPr>
      </a:lvl9pPr>
    </p:titleStyle>
    <p:bodyStyle>
      <a:lvl1pPr marL="342900" indent="-342900" algn="l" rtl="0" fontAlgn="base">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itchFamily="2" charset="2"/>
        <a:buChar char="n"/>
        <a:defRPr sz="2800">
          <a:solidFill>
            <a:schemeClr val="tx1"/>
          </a:solidFill>
          <a:latin typeface="+mn-lt"/>
          <a:cs typeface="+mn-cs"/>
        </a:defRPr>
      </a:lvl2pPr>
      <a:lvl3pPr marL="1143000" indent="-228600" algn="l" rtl="0" fontAlgn="base">
        <a:spcBef>
          <a:spcPct val="20000"/>
        </a:spcBef>
        <a:spcAft>
          <a:spcPct val="0"/>
        </a:spcAft>
        <a:buClr>
          <a:schemeClr val="folHlink"/>
        </a:buClr>
        <a:buSzPct val="50000"/>
        <a:buFont typeface="Wingdings" pitchFamily="2" charset="2"/>
        <a:buChar char="n"/>
        <a:defRPr sz="2400">
          <a:solidFill>
            <a:schemeClr val="tx1"/>
          </a:solidFill>
          <a:latin typeface="+mn-lt"/>
          <a:cs typeface="+mn-cs"/>
        </a:defRPr>
      </a:lvl3pPr>
      <a:lvl4pPr marL="1600200" indent="-228600" algn="l" rtl="0" fontAlgn="base">
        <a:spcBef>
          <a:spcPct val="20000"/>
        </a:spcBef>
        <a:spcAft>
          <a:spcPct val="0"/>
        </a:spcAft>
        <a:buClr>
          <a:schemeClr val="accent2"/>
        </a:buClr>
        <a:buSzPct val="55000"/>
        <a:buFont typeface="Wingdings" pitchFamily="2" charset="2"/>
        <a:buChar char="n"/>
        <a:defRPr sz="2000">
          <a:solidFill>
            <a:schemeClr val="tx1"/>
          </a:solidFill>
          <a:latin typeface="+mn-lt"/>
          <a:cs typeface="+mn-cs"/>
        </a:defRPr>
      </a:lvl4pPr>
      <a:lvl5pPr marL="20574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55650" y="765175"/>
            <a:ext cx="7772400" cy="647700"/>
          </a:xfrm>
        </p:spPr>
        <p:txBody>
          <a:bodyPr/>
          <a:lstStyle/>
          <a:p>
            <a:r>
              <a:rPr lang="en-US" sz="3600" b="1" dirty="0">
                <a:solidFill>
                  <a:srgbClr val="000066"/>
                </a:solidFill>
                <a:effectLst>
                  <a:outerShdw blurRad="38100" dist="38100" dir="2700000" algn="tl">
                    <a:srgbClr val="000000"/>
                  </a:outerShdw>
                </a:effectLst>
              </a:rPr>
              <a:t>MAKROEKONOMI LINGKUNGAN</a:t>
            </a:r>
            <a:endParaRPr lang="ms-MY" sz="3600" b="1" dirty="0">
              <a:solidFill>
                <a:srgbClr val="000066"/>
              </a:solidFill>
              <a:effectLst>
                <a:outerShdw blurRad="38100" dist="38100" dir="2700000" algn="tl">
                  <a:srgbClr val="000000"/>
                </a:outerShdw>
              </a:effectLst>
            </a:endParaRPr>
          </a:p>
        </p:txBody>
      </p:sp>
      <p:sp>
        <p:nvSpPr>
          <p:cNvPr id="2051" name="Rectangle 3"/>
          <p:cNvSpPr>
            <a:spLocks noGrp="1" noChangeArrowheads="1"/>
          </p:cNvSpPr>
          <p:nvPr>
            <p:ph type="subTitle" idx="1"/>
          </p:nvPr>
        </p:nvSpPr>
        <p:spPr>
          <a:xfrm>
            <a:off x="2124075" y="4581525"/>
            <a:ext cx="6400800" cy="1198563"/>
          </a:xfrm>
        </p:spPr>
        <p:txBody>
          <a:bodyPr/>
          <a:lstStyle/>
          <a:p>
            <a:r>
              <a:rPr lang="en-US" b="1">
                <a:solidFill>
                  <a:srgbClr val="000066"/>
                </a:solidFill>
                <a:effectLst>
                  <a:outerShdw blurRad="38100" dist="38100" dir="2700000" algn="tl">
                    <a:srgbClr val="000000"/>
                  </a:outerShdw>
                </a:effectLst>
              </a:rPr>
              <a:t>VALUASI EKONOMI</a:t>
            </a:r>
          </a:p>
          <a:p>
            <a:r>
              <a:rPr lang="en-US" sz="2800" b="1">
                <a:solidFill>
                  <a:srgbClr val="000066"/>
                </a:solidFill>
                <a:effectLst>
                  <a:outerShdw blurRad="38100" dist="38100" dir="2700000" algn="tl">
                    <a:srgbClr val="000000"/>
                  </a:outerShdw>
                </a:effectLst>
              </a:rPr>
              <a:t>PERTEMUAN 14</a:t>
            </a:r>
            <a:endParaRPr lang="ms-MY" sz="2800" b="1">
              <a:solidFill>
                <a:srgbClr val="000066"/>
              </a:solidFill>
              <a:effectLst>
                <a:outerShdw blurRad="38100" dist="38100" dir="2700000" algn="tl">
                  <a:srgbClr val="000000"/>
                </a:outerShdw>
              </a:effectLst>
            </a:endParaRPr>
          </a:p>
        </p:txBody>
      </p:sp>
      <p:grpSp>
        <p:nvGrpSpPr>
          <p:cNvPr id="2052" name="Group 4"/>
          <p:cNvGrpSpPr>
            <a:grpSpLocks/>
          </p:cNvGrpSpPr>
          <p:nvPr/>
        </p:nvGrpSpPr>
        <p:grpSpPr bwMode="auto">
          <a:xfrm>
            <a:off x="3995738" y="2565400"/>
            <a:ext cx="1741487" cy="1152525"/>
            <a:chOff x="2445" y="3012"/>
            <a:chExt cx="873" cy="870"/>
          </a:xfrm>
        </p:grpSpPr>
        <p:pic>
          <p:nvPicPr>
            <p:cNvPr id="2053" name="Picture 5" descr="Logo ipb animasi"/>
            <p:cNvPicPr>
              <a:picLocks noChangeAspect="1" noChangeArrowheads="1" noCrop="1"/>
            </p:cNvPicPr>
            <p:nvPr/>
          </p:nvPicPr>
          <p:blipFill>
            <a:blip r:embed="rId2"/>
            <a:srcRect/>
            <a:stretch>
              <a:fillRect/>
            </a:stretch>
          </p:blipFill>
          <p:spPr bwMode="auto">
            <a:xfrm>
              <a:off x="2608" y="3168"/>
              <a:ext cx="576" cy="592"/>
            </a:xfrm>
            <a:prstGeom prst="rect">
              <a:avLst/>
            </a:prstGeom>
            <a:noFill/>
            <a:ln w="9525">
              <a:noFill/>
              <a:miter lim="800000"/>
              <a:headEnd/>
              <a:tailEnd/>
            </a:ln>
          </p:spPr>
        </p:pic>
        <p:sp>
          <p:nvSpPr>
            <p:cNvPr id="2054" name="AutoShape 6"/>
            <p:cNvSpPr>
              <a:spLocks noChangeArrowheads="1"/>
            </p:cNvSpPr>
            <p:nvPr/>
          </p:nvSpPr>
          <p:spPr bwMode="auto">
            <a:xfrm>
              <a:off x="2445" y="3012"/>
              <a:ext cx="873" cy="870"/>
            </a:xfrm>
            <a:custGeom>
              <a:avLst/>
              <a:gdLst>
                <a:gd name="T0" fmla="*/ 18 w 21600"/>
                <a:gd name="T1" fmla="*/ 0 h 21600"/>
                <a:gd name="T2" fmla="*/ 5 w 21600"/>
                <a:gd name="T3" fmla="*/ 5 h 21600"/>
                <a:gd name="T4" fmla="*/ 0 w 21600"/>
                <a:gd name="T5" fmla="*/ 18 h 21600"/>
                <a:gd name="T6" fmla="*/ 5 w 21600"/>
                <a:gd name="T7" fmla="*/ 30 h 21600"/>
                <a:gd name="T8" fmla="*/ 18 w 21600"/>
                <a:gd name="T9" fmla="*/ 35 h 21600"/>
                <a:gd name="T10" fmla="*/ 30 w 21600"/>
                <a:gd name="T11" fmla="*/ 30 h 21600"/>
                <a:gd name="T12" fmla="*/ 35 w 21600"/>
                <a:gd name="T13" fmla="*/ 18 h 21600"/>
                <a:gd name="T14" fmla="*/ 30 w 21600"/>
                <a:gd name="T15" fmla="*/ 5 h 21600"/>
                <a:gd name="T16" fmla="*/ 0 60000 65536"/>
                <a:gd name="T17" fmla="*/ 0 60000 65536"/>
                <a:gd name="T18" fmla="*/ 0 60000 65536"/>
                <a:gd name="T19" fmla="*/ 0 60000 65536"/>
                <a:gd name="T20" fmla="*/ 0 60000 65536"/>
                <a:gd name="T21" fmla="*/ 0 60000 65536"/>
                <a:gd name="T22" fmla="*/ 0 60000 65536"/>
                <a:gd name="T23" fmla="*/ 0 60000 65536"/>
                <a:gd name="T24" fmla="*/ 3167 w 21600"/>
                <a:gd name="T25" fmla="*/ 3153 h 21600"/>
                <a:gd name="T26" fmla="*/ 18433 w 21600"/>
                <a:gd name="T27" fmla="*/ 1844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gradFill rotWithShape="1">
              <a:gsLst>
                <a:gs pos="0">
                  <a:schemeClr val="accent2"/>
                </a:gs>
                <a:gs pos="100000">
                  <a:srgbClr val="003366"/>
                </a:gs>
              </a:gsLst>
              <a:path path="rect">
                <a:fillToRect l="50000" t="50000" r="50000" b="50000"/>
              </a:path>
            </a:gradFill>
            <a:ln w="9525" algn="ctr">
              <a:noFill/>
              <a:round/>
              <a:headEnd/>
              <a:tailEnd/>
            </a:ln>
          </p:spPr>
          <p:txBody>
            <a:bodyPr wrap="none" anchor="ctr"/>
            <a:lstStyle/>
            <a:p>
              <a:endParaRPr lang="de-DE">
                <a:latin typeface="Arial" charset="0"/>
              </a:endParaRPr>
            </a:p>
          </p:txBody>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150938" y="214313"/>
            <a:ext cx="7793037" cy="1198562"/>
          </a:xfrm>
        </p:spPr>
        <p:txBody>
          <a:bodyPr/>
          <a:lstStyle/>
          <a:p>
            <a:pPr algn="ctr"/>
            <a:r>
              <a:rPr lang="en-US" sz="3600" b="1">
                <a:effectLst>
                  <a:outerShdw blurRad="38100" dist="38100" dir="2700000" algn="tl">
                    <a:srgbClr val="000000"/>
                  </a:outerShdw>
                </a:effectLst>
                <a:latin typeface="Arial" charset="0"/>
              </a:rPr>
              <a:t>DAMPAK POSITIF KUALITAS LINGKUNGAN (1)</a:t>
            </a:r>
            <a:endParaRPr lang="ms-MY" sz="3600" b="1">
              <a:effectLst>
                <a:outerShdw blurRad="38100" dist="38100" dir="2700000" algn="tl">
                  <a:srgbClr val="000000"/>
                </a:outerShdw>
              </a:effectLst>
              <a:latin typeface="Arial" charset="0"/>
            </a:endParaRPr>
          </a:p>
        </p:txBody>
      </p:sp>
      <p:sp>
        <p:nvSpPr>
          <p:cNvPr id="25603" name="Rectangle 3"/>
          <p:cNvSpPr>
            <a:spLocks noGrp="1" noChangeArrowheads="1"/>
          </p:cNvSpPr>
          <p:nvPr>
            <p:ph type="body" idx="1"/>
          </p:nvPr>
        </p:nvSpPr>
        <p:spPr>
          <a:xfrm>
            <a:off x="0" y="2205038"/>
            <a:ext cx="8955088" cy="4652962"/>
          </a:xfrm>
        </p:spPr>
        <p:txBody>
          <a:bodyPr/>
          <a:lstStyle/>
          <a:p>
            <a:pPr marL="0" indent="0" algn="just">
              <a:lnSpc>
                <a:spcPct val="90000"/>
              </a:lnSpc>
              <a:buFont typeface="Wingdings" pitchFamily="2" charset="2"/>
              <a:buNone/>
            </a:pPr>
            <a:r>
              <a:rPr lang="en-US" sz="2400" b="1" dirty="0" err="1">
                <a:solidFill>
                  <a:srgbClr val="800000"/>
                </a:solidFill>
                <a:latin typeface="Arial" charset="0"/>
              </a:rPr>
              <a:t>Dampak</a:t>
            </a:r>
            <a:r>
              <a:rPr lang="en-US" sz="2400" b="1" dirty="0">
                <a:solidFill>
                  <a:srgbClr val="800000"/>
                </a:solidFill>
                <a:latin typeface="Arial" charset="0"/>
              </a:rPr>
              <a:t> </a:t>
            </a:r>
            <a:r>
              <a:rPr lang="en-US" sz="2400" b="1" dirty="0" err="1">
                <a:solidFill>
                  <a:srgbClr val="800000"/>
                </a:solidFill>
                <a:latin typeface="Arial" charset="0"/>
              </a:rPr>
              <a:t>positif</a:t>
            </a:r>
            <a:r>
              <a:rPr lang="en-US" sz="2400" dirty="0">
                <a:latin typeface="Arial" charset="0"/>
              </a:rPr>
              <a:t> </a:t>
            </a:r>
            <a:r>
              <a:rPr lang="en-US" sz="2400" dirty="0" err="1">
                <a:latin typeface="Arial" charset="0"/>
              </a:rPr>
              <a:t>peningkatan</a:t>
            </a:r>
            <a:r>
              <a:rPr lang="en-US" sz="2400" dirty="0">
                <a:latin typeface="Arial" charset="0"/>
              </a:rPr>
              <a:t> </a:t>
            </a:r>
            <a:r>
              <a:rPr lang="en-US" sz="2400" dirty="0" err="1">
                <a:latin typeface="Arial" charset="0"/>
              </a:rPr>
              <a:t>kualitas</a:t>
            </a:r>
            <a:r>
              <a:rPr lang="en-US" sz="2400" dirty="0">
                <a:latin typeface="Arial" charset="0"/>
              </a:rPr>
              <a:t> </a:t>
            </a:r>
            <a:r>
              <a:rPr lang="en-US" sz="2400" dirty="0" err="1">
                <a:latin typeface="Arial" charset="0"/>
              </a:rPr>
              <a:t>lingkungan</a:t>
            </a:r>
            <a:r>
              <a:rPr lang="en-US" sz="2400" dirty="0">
                <a:latin typeface="Arial" charset="0"/>
              </a:rPr>
              <a:t> </a:t>
            </a:r>
            <a:r>
              <a:rPr lang="en-US" sz="2400" dirty="0" err="1">
                <a:latin typeface="Arial" charset="0"/>
              </a:rPr>
              <a:t>terhadap</a:t>
            </a:r>
            <a:r>
              <a:rPr lang="en-US" sz="2400" dirty="0">
                <a:latin typeface="Arial" charset="0"/>
              </a:rPr>
              <a:t> </a:t>
            </a:r>
            <a:r>
              <a:rPr lang="en-US" sz="2400" dirty="0" err="1">
                <a:latin typeface="Arial" charset="0"/>
              </a:rPr>
              <a:t>perekonomian</a:t>
            </a:r>
            <a:r>
              <a:rPr lang="en-US" sz="2400" dirty="0">
                <a:latin typeface="Arial" charset="0"/>
              </a:rPr>
              <a:t> </a:t>
            </a:r>
            <a:r>
              <a:rPr lang="en-US" sz="2400" dirty="0" err="1">
                <a:latin typeface="Arial" charset="0"/>
              </a:rPr>
              <a:t>terbagi</a:t>
            </a:r>
            <a:r>
              <a:rPr lang="en-US" sz="2400" dirty="0">
                <a:latin typeface="Arial" charset="0"/>
              </a:rPr>
              <a:t> </a:t>
            </a:r>
            <a:r>
              <a:rPr lang="en-US" sz="2400" dirty="0" err="1">
                <a:latin typeface="Arial" charset="0"/>
              </a:rPr>
              <a:t>atas</a:t>
            </a:r>
            <a:r>
              <a:rPr lang="en-US" sz="2400" dirty="0">
                <a:latin typeface="Arial" charset="0"/>
              </a:rPr>
              <a:t> </a:t>
            </a:r>
            <a:r>
              <a:rPr lang="en-US" sz="2400" dirty="0" err="1">
                <a:latin typeface="Arial" charset="0"/>
              </a:rPr>
              <a:t>dua</a:t>
            </a:r>
            <a:r>
              <a:rPr lang="en-US" sz="2400" dirty="0">
                <a:latin typeface="Arial" charset="0"/>
              </a:rPr>
              <a:t> (2), </a:t>
            </a:r>
            <a:r>
              <a:rPr lang="en-US" sz="2400" dirty="0" err="1">
                <a:latin typeface="Arial" charset="0"/>
              </a:rPr>
              <a:t>yaitu</a:t>
            </a:r>
            <a:r>
              <a:rPr lang="en-US" sz="2400" dirty="0">
                <a:latin typeface="Arial" charset="0"/>
              </a:rPr>
              <a:t>:</a:t>
            </a:r>
          </a:p>
          <a:p>
            <a:pPr marL="0" indent="0" algn="just">
              <a:lnSpc>
                <a:spcPct val="90000"/>
              </a:lnSpc>
              <a:buFont typeface="Wingdings" pitchFamily="2" charset="2"/>
              <a:buNone/>
            </a:pPr>
            <a:endParaRPr lang="en-US" sz="1200" dirty="0">
              <a:latin typeface="Arial" charset="0"/>
            </a:endParaRPr>
          </a:p>
          <a:p>
            <a:pPr marL="0" indent="0" algn="just">
              <a:lnSpc>
                <a:spcPct val="90000"/>
              </a:lnSpc>
              <a:buFont typeface="Wingdings" pitchFamily="2" charset="2"/>
              <a:buNone/>
            </a:pPr>
            <a:r>
              <a:rPr lang="en-US" sz="2400" dirty="0">
                <a:latin typeface="Arial" charset="0"/>
              </a:rPr>
              <a:t>1.	</a:t>
            </a:r>
            <a:r>
              <a:rPr lang="en-US" sz="2400" dirty="0" err="1">
                <a:latin typeface="Arial" charset="0"/>
              </a:rPr>
              <a:t>Sumberdaya</a:t>
            </a:r>
            <a:r>
              <a:rPr lang="en-US" sz="2400" dirty="0">
                <a:latin typeface="Arial" charset="0"/>
              </a:rPr>
              <a:t> </a:t>
            </a:r>
            <a:r>
              <a:rPr lang="en-US" sz="2400" dirty="0" err="1">
                <a:latin typeface="Arial" charset="0"/>
              </a:rPr>
              <a:t>lingkungan</a:t>
            </a:r>
            <a:r>
              <a:rPr lang="en-US" sz="2400" dirty="0">
                <a:latin typeface="Arial" charset="0"/>
              </a:rPr>
              <a:t> </a:t>
            </a:r>
            <a:r>
              <a:rPr lang="en-US" sz="2400" dirty="0" err="1">
                <a:latin typeface="Arial" charset="0"/>
              </a:rPr>
              <a:t>merupakan</a:t>
            </a:r>
            <a:r>
              <a:rPr lang="en-US" sz="2400" dirty="0">
                <a:latin typeface="Arial" charset="0"/>
              </a:rPr>
              <a:t> input </a:t>
            </a:r>
            <a:r>
              <a:rPr lang="en-US" sz="2400" dirty="0" err="1">
                <a:latin typeface="Arial" charset="0"/>
              </a:rPr>
              <a:t>untuk</a:t>
            </a:r>
            <a:r>
              <a:rPr lang="en-US" sz="2400" dirty="0">
                <a:latin typeface="Arial" charset="0"/>
              </a:rPr>
              <a:t> </a:t>
            </a:r>
            <a:r>
              <a:rPr lang="en-US" sz="2400" dirty="0" err="1">
                <a:latin typeface="Arial" charset="0"/>
              </a:rPr>
              <a:t>proses</a:t>
            </a:r>
            <a:r>
              <a:rPr lang="en-US" sz="2400" dirty="0">
                <a:latin typeface="Arial" charset="0"/>
              </a:rPr>
              <a:t> 	</a:t>
            </a:r>
            <a:r>
              <a:rPr lang="en-US" sz="2400" dirty="0" err="1">
                <a:latin typeface="Arial" charset="0"/>
              </a:rPr>
              <a:t>produksi</a:t>
            </a:r>
            <a:r>
              <a:rPr lang="en-US" sz="2400" dirty="0">
                <a:latin typeface="Arial" charset="0"/>
              </a:rPr>
              <a:t> </a:t>
            </a:r>
            <a:r>
              <a:rPr lang="en-US" sz="2400" dirty="0">
                <a:solidFill>
                  <a:srgbClr val="800000"/>
                </a:solidFill>
                <a:latin typeface="Arial" charset="0"/>
                <a:sym typeface="Wingdings" pitchFamily="2" charset="2"/>
              </a:rPr>
              <a:t></a:t>
            </a:r>
            <a:r>
              <a:rPr lang="en-US" sz="2400" dirty="0">
                <a:latin typeface="Arial" charset="0"/>
                <a:sym typeface="Wingdings" pitchFamily="2" charset="2"/>
              </a:rPr>
              <a:t> co: air </a:t>
            </a:r>
            <a:r>
              <a:rPr lang="en-US" sz="2400" dirty="0" err="1">
                <a:latin typeface="Arial" charset="0"/>
                <a:sym typeface="Wingdings" pitchFamily="2" charset="2"/>
              </a:rPr>
              <a:t>bersih</a:t>
            </a:r>
            <a:r>
              <a:rPr lang="en-US" sz="2400" dirty="0">
                <a:latin typeface="Arial" charset="0"/>
                <a:sym typeface="Wingdings" pitchFamily="2" charset="2"/>
              </a:rPr>
              <a:t> </a:t>
            </a:r>
            <a:r>
              <a:rPr lang="en-US" sz="2400" dirty="0" err="1">
                <a:latin typeface="Arial" charset="0"/>
                <a:sym typeface="Wingdings" pitchFamily="2" charset="2"/>
              </a:rPr>
              <a:t>untuk</a:t>
            </a:r>
            <a:r>
              <a:rPr lang="en-US" sz="2400" dirty="0">
                <a:latin typeface="Arial" charset="0"/>
                <a:sym typeface="Wingdings" pitchFamily="2" charset="2"/>
              </a:rPr>
              <a:t> </a:t>
            </a:r>
            <a:r>
              <a:rPr lang="en-US" sz="2400" dirty="0" err="1">
                <a:latin typeface="Arial" charset="0"/>
                <a:sym typeface="Wingdings" pitchFamily="2" charset="2"/>
              </a:rPr>
              <a:t>memproduksi</a:t>
            </a:r>
            <a:r>
              <a:rPr lang="en-US" sz="2400" dirty="0">
                <a:latin typeface="Arial" charset="0"/>
                <a:sym typeface="Wingdings" pitchFamily="2" charset="2"/>
              </a:rPr>
              <a:t> </a:t>
            </a:r>
            <a:r>
              <a:rPr lang="en-US" sz="2400" dirty="0" err="1">
                <a:latin typeface="Arial" charset="0"/>
                <a:sym typeface="Wingdings" pitchFamily="2" charset="2"/>
              </a:rPr>
              <a:t>berbagai</a:t>
            </a:r>
            <a:r>
              <a:rPr lang="en-US" sz="2400" dirty="0">
                <a:latin typeface="Arial" charset="0"/>
                <a:sym typeface="Wingdings" pitchFamily="2" charset="2"/>
              </a:rPr>
              <a:t> 	</a:t>
            </a:r>
            <a:r>
              <a:rPr lang="en-US" sz="2400" dirty="0" err="1">
                <a:latin typeface="Arial" charset="0"/>
                <a:sym typeface="Wingdings" pitchFamily="2" charset="2"/>
              </a:rPr>
              <a:t>produk</a:t>
            </a:r>
            <a:endParaRPr lang="en-US" sz="2400" dirty="0">
              <a:latin typeface="Arial" charset="0"/>
              <a:sym typeface="Wingdings" pitchFamily="2" charset="2"/>
            </a:endParaRPr>
          </a:p>
          <a:p>
            <a:pPr marL="0" indent="0" algn="just">
              <a:lnSpc>
                <a:spcPct val="90000"/>
              </a:lnSpc>
              <a:buFont typeface="Wingdings" pitchFamily="2" charset="2"/>
              <a:buNone/>
            </a:pPr>
            <a:endParaRPr lang="en-US" sz="1200" dirty="0">
              <a:latin typeface="Arial" charset="0"/>
            </a:endParaRPr>
          </a:p>
          <a:p>
            <a:pPr marL="0" indent="0" algn="just">
              <a:lnSpc>
                <a:spcPct val="90000"/>
              </a:lnSpc>
              <a:buFont typeface="Wingdings" pitchFamily="2" charset="2"/>
              <a:buNone/>
            </a:pPr>
            <a:r>
              <a:rPr lang="en-US" sz="2400" dirty="0">
                <a:latin typeface="Arial" charset="0"/>
              </a:rPr>
              <a:t>2.	</a:t>
            </a:r>
            <a:r>
              <a:rPr lang="en-US" sz="2400" dirty="0" err="1">
                <a:latin typeface="Arial" charset="0"/>
              </a:rPr>
              <a:t>Kualitas</a:t>
            </a:r>
            <a:r>
              <a:rPr lang="en-US" sz="2400" dirty="0">
                <a:latin typeface="Arial" charset="0"/>
              </a:rPr>
              <a:t> </a:t>
            </a:r>
            <a:r>
              <a:rPr lang="en-US" sz="2400" dirty="0" err="1">
                <a:latin typeface="Arial" charset="0"/>
              </a:rPr>
              <a:t>lingkungan</a:t>
            </a:r>
            <a:r>
              <a:rPr lang="en-US" sz="2400" dirty="0">
                <a:latin typeface="Arial" charset="0"/>
              </a:rPr>
              <a:t> </a:t>
            </a:r>
            <a:r>
              <a:rPr lang="en-US" sz="2400" dirty="0" err="1">
                <a:latin typeface="Arial" charset="0"/>
              </a:rPr>
              <a:t>mempengaruhi</a:t>
            </a:r>
            <a:r>
              <a:rPr lang="en-US" sz="2400" dirty="0">
                <a:latin typeface="Arial" charset="0"/>
              </a:rPr>
              <a:t> </a:t>
            </a:r>
            <a:r>
              <a:rPr lang="en-US" sz="2400" dirty="0" err="1">
                <a:latin typeface="Arial" charset="0"/>
              </a:rPr>
              <a:t>produktivitas</a:t>
            </a:r>
            <a:r>
              <a:rPr lang="en-US" sz="2400" dirty="0">
                <a:latin typeface="Arial" charset="0"/>
              </a:rPr>
              <a:t> input 	</a:t>
            </a:r>
            <a:r>
              <a:rPr lang="en-US" sz="2400" dirty="0" err="1">
                <a:latin typeface="Arial" charset="0"/>
              </a:rPr>
              <a:t>lainnya</a:t>
            </a:r>
            <a:r>
              <a:rPr lang="en-US" sz="2400" dirty="0">
                <a:latin typeface="Arial" charset="0"/>
              </a:rPr>
              <a:t> </a:t>
            </a:r>
            <a:r>
              <a:rPr lang="en-US" sz="2400" dirty="0" err="1">
                <a:latin typeface="Arial" charset="0"/>
              </a:rPr>
              <a:t>dalam</a:t>
            </a:r>
            <a:r>
              <a:rPr lang="en-US" sz="2400" dirty="0">
                <a:latin typeface="Arial" charset="0"/>
              </a:rPr>
              <a:t> </a:t>
            </a:r>
            <a:r>
              <a:rPr lang="en-US" sz="2400" dirty="0" err="1">
                <a:latin typeface="Arial" charset="0"/>
              </a:rPr>
              <a:t>proses</a:t>
            </a:r>
            <a:r>
              <a:rPr lang="en-US" sz="2400" dirty="0">
                <a:latin typeface="Arial" charset="0"/>
              </a:rPr>
              <a:t> </a:t>
            </a:r>
            <a:r>
              <a:rPr lang="en-US" sz="2400" dirty="0" err="1">
                <a:latin typeface="Arial" charset="0"/>
              </a:rPr>
              <a:t>produksi</a:t>
            </a:r>
            <a:r>
              <a:rPr lang="en-US" sz="2400" dirty="0">
                <a:latin typeface="Arial" charset="0"/>
              </a:rPr>
              <a:t> </a:t>
            </a:r>
            <a:r>
              <a:rPr lang="en-US" sz="2400" dirty="0">
                <a:solidFill>
                  <a:srgbClr val="800000"/>
                </a:solidFill>
                <a:latin typeface="Arial" charset="0"/>
                <a:sym typeface="Wingdings" pitchFamily="2" charset="2"/>
              </a:rPr>
              <a:t></a:t>
            </a:r>
            <a:r>
              <a:rPr lang="en-US" sz="2400" dirty="0">
                <a:latin typeface="Arial" charset="0"/>
                <a:sym typeface="Wingdings" pitchFamily="2" charset="2"/>
              </a:rPr>
              <a:t> </a:t>
            </a:r>
            <a:r>
              <a:rPr lang="en-US" sz="2400" dirty="0" err="1">
                <a:latin typeface="Arial" charset="0"/>
                <a:sym typeface="Wingdings" pitchFamily="2" charset="2"/>
              </a:rPr>
              <a:t>semakin</a:t>
            </a:r>
            <a:r>
              <a:rPr lang="en-US" sz="2400" dirty="0">
                <a:latin typeface="Arial" charset="0"/>
                <a:sym typeface="Wingdings" pitchFamily="2" charset="2"/>
              </a:rPr>
              <a:t> </a:t>
            </a:r>
            <a:r>
              <a:rPr lang="en-US" sz="2400" dirty="0" err="1">
                <a:latin typeface="Arial" charset="0"/>
                <a:sym typeface="Wingdings" pitchFamily="2" charset="2"/>
              </a:rPr>
              <a:t>bersih</a:t>
            </a:r>
            <a:r>
              <a:rPr lang="en-US" sz="2400" dirty="0">
                <a:latin typeface="Arial" charset="0"/>
                <a:sym typeface="Wingdings" pitchFamily="2" charset="2"/>
              </a:rPr>
              <a:t> 	</a:t>
            </a:r>
            <a:r>
              <a:rPr lang="en-US" sz="2400" dirty="0" err="1">
                <a:latin typeface="Arial" charset="0"/>
                <a:sym typeface="Wingdings" pitchFamily="2" charset="2"/>
              </a:rPr>
              <a:t>lingkungan</a:t>
            </a:r>
            <a:r>
              <a:rPr lang="en-US" sz="2400" dirty="0">
                <a:latin typeface="Arial" charset="0"/>
                <a:sym typeface="Wingdings" pitchFamily="2" charset="2"/>
              </a:rPr>
              <a:t>, </a:t>
            </a:r>
            <a:r>
              <a:rPr lang="en-US" sz="2400" dirty="0" err="1">
                <a:latin typeface="Arial" charset="0"/>
                <a:sym typeface="Wingdings" pitchFamily="2" charset="2"/>
              </a:rPr>
              <a:t>maka</a:t>
            </a:r>
            <a:r>
              <a:rPr lang="en-US" sz="2400" dirty="0">
                <a:latin typeface="Arial" charset="0"/>
                <a:sym typeface="Wingdings" pitchFamily="2" charset="2"/>
              </a:rPr>
              <a:t> </a:t>
            </a:r>
            <a:r>
              <a:rPr lang="en-US" sz="2400" dirty="0" err="1">
                <a:latin typeface="Arial" charset="0"/>
                <a:sym typeface="Wingdings" pitchFamily="2" charset="2"/>
              </a:rPr>
              <a:t>tenaga</a:t>
            </a:r>
            <a:r>
              <a:rPr lang="en-US" sz="2400" dirty="0">
                <a:latin typeface="Arial" charset="0"/>
                <a:sym typeface="Wingdings" pitchFamily="2" charset="2"/>
              </a:rPr>
              <a:t> </a:t>
            </a:r>
            <a:r>
              <a:rPr lang="en-US" sz="2400" dirty="0" err="1">
                <a:latin typeface="Arial" charset="0"/>
                <a:sym typeface="Wingdings" pitchFamily="2" charset="2"/>
              </a:rPr>
              <a:t>kerja</a:t>
            </a:r>
            <a:r>
              <a:rPr lang="en-US" sz="2400" dirty="0">
                <a:latin typeface="Arial" charset="0"/>
                <a:sym typeface="Wingdings" pitchFamily="2" charset="2"/>
              </a:rPr>
              <a:t> </a:t>
            </a:r>
            <a:r>
              <a:rPr lang="en-US" sz="2400" dirty="0" err="1">
                <a:latin typeface="Arial" charset="0"/>
                <a:sym typeface="Wingdings" pitchFamily="2" charset="2"/>
              </a:rPr>
              <a:t>akan</a:t>
            </a:r>
            <a:r>
              <a:rPr lang="en-US" sz="2400" dirty="0">
                <a:latin typeface="Arial" charset="0"/>
                <a:sym typeface="Wingdings" pitchFamily="2" charset="2"/>
              </a:rPr>
              <a:t> </a:t>
            </a:r>
            <a:r>
              <a:rPr lang="en-US" sz="2400" dirty="0" err="1">
                <a:latin typeface="Arial" charset="0"/>
                <a:sym typeface="Wingdings" pitchFamily="2" charset="2"/>
              </a:rPr>
              <a:t>semakin</a:t>
            </a:r>
            <a:r>
              <a:rPr lang="en-US" sz="2400" dirty="0">
                <a:latin typeface="Arial" charset="0"/>
                <a:sym typeface="Wingdings" pitchFamily="2" charset="2"/>
              </a:rPr>
              <a:t> </a:t>
            </a:r>
            <a:r>
              <a:rPr lang="en-US" sz="2400" dirty="0" err="1">
                <a:latin typeface="Arial" charset="0"/>
                <a:sym typeface="Wingdings" pitchFamily="2" charset="2"/>
              </a:rPr>
              <a:t>sehat</a:t>
            </a:r>
            <a:r>
              <a:rPr lang="en-US" sz="2400" dirty="0">
                <a:latin typeface="Arial" charset="0"/>
                <a:sym typeface="Wingdings" pitchFamily="2" charset="2"/>
              </a:rPr>
              <a:t> </a:t>
            </a:r>
            <a:r>
              <a:rPr lang="en-US" sz="2400" dirty="0" err="1">
                <a:latin typeface="Arial" charset="0"/>
                <a:sym typeface="Wingdings" pitchFamily="2" charset="2"/>
              </a:rPr>
              <a:t>dan</a:t>
            </a:r>
            <a:r>
              <a:rPr lang="en-US" sz="2400" dirty="0">
                <a:latin typeface="Arial" charset="0"/>
                <a:sym typeface="Wingdings" pitchFamily="2" charset="2"/>
              </a:rPr>
              <a:t> 	</a:t>
            </a:r>
            <a:r>
              <a:rPr lang="en-US" sz="2400" dirty="0" err="1">
                <a:latin typeface="Arial" charset="0"/>
                <a:sym typeface="Wingdings" pitchFamily="2" charset="2"/>
              </a:rPr>
              <a:t>produktif</a:t>
            </a:r>
            <a:r>
              <a:rPr lang="en-US" sz="2400" dirty="0">
                <a:latin typeface="Arial" charset="0"/>
                <a:sym typeface="Wingdings" pitchFamily="2" charset="2"/>
              </a:rPr>
              <a:t>. </a:t>
            </a:r>
          </a:p>
          <a:p>
            <a:pPr marL="0" indent="0" algn="just">
              <a:lnSpc>
                <a:spcPct val="90000"/>
              </a:lnSpc>
              <a:buFont typeface="Wingdings" pitchFamily="2" charset="2"/>
              <a:buNone/>
            </a:pPr>
            <a:r>
              <a:rPr lang="en-US" sz="2400" dirty="0">
                <a:latin typeface="Arial" charset="0"/>
                <a:sym typeface="Wingdings" pitchFamily="2" charset="2"/>
              </a:rPr>
              <a:t>	</a:t>
            </a:r>
            <a:r>
              <a:rPr lang="en-US" sz="2400" dirty="0" err="1">
                <a:latin typeface="Arial" charset="0"/>
                <a:sym typeface="Wingdings" pitchFamily="2" charset="2"/>
              </a:rPr>
              <a:t>Dalam</a:t>
            </a:r>
            <a:r>
              <a:rPr lang="en-US" sz="2400" dirty="0">
                <a:latin typeface="Arial" charset="0"/>
                <a:sym typeface="Wingdings" pitchFamily="2" charset="2"/>
              </a:rPr>
              <a:t> </a:t>
            </a:r>
            <a:r>
              <a:rPr lang="en-US" sz="2400" dirty="0" err="1">
                <a:latin typeface="Arial" charset="0"/>
                <a:sym typeface="Wingdings" pitchFamily="2" charset="2"/>
              </a:rPr>
              <a:t>pertanian</a:t>
            </a:r>
            <a:r>
              <a:rPr lang="en-US" sz="2400" dirty="0">
                <a:latin typeface="Arial" charset="0"/>
                <a:sym typeface="Wingdings" pitchFamily="2" charset="2"/>
              </a:rPr>
              <a:t> </a:t>
            </a:r>
            <a:r>
              <a:rPr lang="en-US" sz="2400" dirty="0">
                <a:solidFill>
                  <a:srgbClr val="800000"/>
                </a:solidFill>
                <a:latin typeface="Arial" charset="0"/>
                <a:sym typeface="Wingdings" pitchFamily="2" charset="2"/>
              </a:rPr>
              <a:t></a:t>
            </a:r>
            <a:r>
              <a:rPr lang="en-US" sz="2400" dirty="0">
                <a:latin typeface="Arial" charset="0"/>
                <a:sym typeface="Wingdings" pitchFamily="2" charset="2"/>
              </a:rPr>
              <a:t> </a:t>
            </a:r>
            <a:r>
              <a:rPr lang="en-US" sz="2400" dirty="0" err="1">
                <a:latin typeface="Arial" charset="0"/>
                <a:sym typeface="Wingdings" pitchFamily="2" charset="2"/>
              </a:rPr>
              <a:t>pengurangan</a:t>
            </a:r>
            <a:r>
              <a:rPr lang="en-US" sz="2400" dirty="0">
                <a:latin typeface="Arial" charset="0"/>
                <a:sym typeface="Wingdings" pitchFamily="2" charset="2"/>
              </a:rPr>
              <a:t> </a:t>
            </a:r>
            <a:r>
              <a:rPr lang="en-US" sz="2400" dirty="0" err="1">
                <a:latin typeface="Arial" charset="0"/>
                <a:sym typeface="Wingdings" pitchFamily="2" charset="2"/>
              </a:rPr>
              <a:t>polusi</a:t>
            </a:r>
            <a:r>
              <a:rPr lang="en-US" sz="2400" dirty="0">
                <a:latin typeface="Arial" charset="0"/>
                <a:sym typeface="Wingdings" pitchFamily="2" charset="2"/>
              </a:rPr>
              <a:t> </a:t>
            </a:r>
            <a:r>
              <a:rPr lang="en-US" sz="2400" dirty="0" smtClean="0">
                <a:latin typeface="Arial" charset="0"/>
                <a:sym typeface="Wingdings" pitchFamily="2" charset="2"/>
              </a:rPr>
              <a:t>air </a:t>
            </a:r>
            <a:r>
              <a:rPr lang="en-US" sz="2400" dirty="0" err="1">
                <a:latin typeface="Arial" charset="0"/>
                <a:sym typeface="Wingdings" pitchFamily="2" charset="2"/>
              </a:rPr>
              <a:t>akan</a:t>
            </a:r>
            <a:r>
              <a:rPr lang="en-US" sz="2400" dirty="0">
                <a:latin typeface="Arial" charset="0"/>
                <a:sym typeface="Wingdings" pitchFamily="2" charset="2"/>
              </a:rPr>
              <a:t> 	</a:t>
            </a:r>
            <a:r>
              <a:rPr lang="en-US" sz="2400" dirty="0" err="1">
                <a:latin typeface="Arial" charset="0"/>
                <a:sym typeface="Wingdings" pitchFamily="2" charset="2"/>
              </a:rPr>
              <a:t>meningkatkan</a:t>
            </a:r>
            <a:r>
              <a:rPr lang="en-US" sz="2400" dirty="0">
                <a:latin typeface="Arial" charset="0"/>
                <a:sym typeface="Wingdings" pitchFamily="2" charset="2"/>
              </a:rPr>
              <a:t> </a:t>
            </a:r>
            <a:r>
              <a:rPr lang="en-US" sz="2400" dirty="0" err="1">
                <a:latin typeface="Arial" charset="0"/>
                <a:sym typeface="Wingdings" pitchFamily="2" charset="2"/>
              </a:rPr>
              <a:t>hasil</a:t>
            </a:r>
            <a:r>
              <a:rPr lang="en-US" sz="2400" dirty="0">
                <a:latin typeface="Arial" charset="0"/>
                <a:sym typeface="Wingdings" pitchFamily="2" charset="2"/>
              </a:rPr>
              <a:t> </a:t>
            </a:r>
            <a:r>
              <a:rPr lang="en-US" sz="2400" dirty="0" err="1">
                <a:latin typeface="Arial" charset="0"/>
                <a:sym typeface="Wingdings" pitchFamily="2" charset="2"/>
              </a:rPr>
              <a:t>panen</a:t>
            </a:r>
            <a:r>
              <a:rPr lang="en-US" sz="2400" dirty="0">
                <a:latin typeface="Arial" charset="0"/>
                <a:sym typeface="Wingdings" pitchFamily="2" charset="2"/>
              </a:rPr>
              <a:t>, </a:t>
            </a:r>
            <a:r>
              <a:rPr lang="en-US" sz="2400" dirty="0" err="1">
                <a:latin typeface="Arial" charset="0"/>
                <a:sym typeface="Wingdings" pitchFamily="2" charset="2"/>
              </a:rPr>
              <a:t>produktivitas</a:t>
            </a:r>
            <a:r>
              <a:rPr lang="en-US" sz="2400" dirty="0">
                <a:latin typeface="Arial" charset="0"/>
                <a:sym typeface="Wingdings" pitchFamily="2" charset="2"/>
              </a:rPr>
              <a:t> </a:t>
            </a:r>
            <a:r>
              <a:rPr lang="en-US" sz="2400" dirty="0" err="1">
                <a:latin typeface="Arial" charset="0"/>
                <a:sym typeface="Wingdings" pitchFamily="2" charset="2"/>
              </a:rPr>
              <a:t>lahan</a:t>
            </a:r>
            <a:r>
              <a:rPr lang="en-US" sz="2400" dirty="0">
                <a:latin typeface="Arial" charset="0"/>
                <a:sym typeface="Wingdings" pitchFamily="2" charset="2"/>
              </a:rPr>
              <a:t>, </a:t>
            </a:r>
            <a:r>
              <a:rPr lang="en-US" sz="2400" dirty="0" err="1">
                <a:latin typeface="Arial" charset="0"/>
                <a:sym typeface="Wingdings" pitchFamily="2" charset="2"/>
              </a:rPr>
              <a:t>dll</a:t>
            </a:r>
            <a:endParaRPr lang="ms-MY" sz="2400" dirty="0">
              <a:latin typeface="Arial"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150938" y="214313"/>
            <a:ext cx="7793037" cy="1270000"/>
          </a:xfrm>
        </p:spPr>
        <p:txBody>
          <a:bodyPr/>
          <a:lstStyle/>
          <a:p>
            <a:pPr algn="ctr"/>
            <a:r>
              <a:rPr lang="en-US" sz="3600" b="1">
                <a:effectLst>
                  <a:outerShdw blurRad="38100" dist="38100" dir="2700000" algn="tl">
                    <a:srgbClr val="000000"/>
                  </a:outerShdw>
                </a:effectLst>
                <a:latin typeface="Arial" charset="0"/>
              </a:rPr>
              <a:t>DAMPAK POSITIF KUALITAS LINGKUNGAN (2)</a:t>
            </a:r>
            <a:endParaRPr lang="ms-MY" sz="3600" b="1">
              <a:effectLst>
                <a:outerShdw blurRad="38100" dist="38100" dir="2700000" algn="tl">
                  <a:srgbClr val="000000"/>
                </a:outerShdw>
              </a:effectLst>
              <a:latin typeface="Arial" charset="0"/>
            </a:endParaRPr>
          </a:p>
        </p:txBody>
      </p:sp>
      <p:sp>
        <p:nvSpPr>
          <p:cNvPr id="26627" name="Rectangle 3"/>
          <p:cNvSpPr>
            <a:spLocks noGrp="1" noChangeArrowheads="1"/>
          </p:cNvSpPr>
          <p:nvPr>
            <p:ph type="body" idx="1"/>
          </p:nvPr>
        </p:nvSpPr>
        <p:spPr>
          <a:xfrm>
            <a:off x="0" y="2017713"/>
            <a:ext cx="8955088" cy="4840287"/>
          </a:xfrm>
        </p:spPr>
        <p:txBody>
          <a:bodyPr/>
          <a:lstStyle/>
          <a:p>
            <a:pPr marL="0" indent="0" algn="just">
              <a:buFont typeface="Wingdings" pitchFamily="2" charset="2"/>
              <a:buNone/>
            </a:pPr>
            <a:r>
              <a:rPr lang="en-US" sz="2400">
                <a:latin typeface="Arial" charset="0"/>
              </a:rPr>
              <a:t>Dampak positif lingkungan juga bisa dilihat dalam penjagaan kesehatan. Di kebanyakan negara (terutama Amerika), penjagaan kesehatan membutuhkan proporsi yang besar dalam pendapatan nasional. </a:t>
            </a:r>
          </a:p>
          <a:p>
            <a:pPr marL="0" indent="0" algn="just">
              <a:buFont typeface="Wingdings" pitchFamily="2" charset="2"/>
              <a:buNone/>
            </a:pPr>
            <a:endParaRPr lang="en-US" sz="2400">
              <a:latin typeface="Arial" charset="0"/>
            </a:endParaRPr>
          </a:p>
          <a:p>
            <a:pPr marL="0" indent="0" algn="just">
              <a:buFont typeface="Wingdings" pitchFamily="2" charset="2"/>
              <a:buNone/>
            </a:pPr>
            <a:r>
              <a:rPr lang="en-US" sz="2400">
                <a:latin typeface="Arial" charset="0"/>
              </a:rPr>
              <a:t>Apabila penjagaan kesehatan dikaitkan dengan peningkatan </a:t>
            </a:r>
            <a:r>
              <a:rPr lang="en-US" sz="2400" i="1">
                <a:latin typeface="Arial" charset="0"/>
              </a:rPr>
              <a:t>average cost</a:t>
            </a:r>
            <a:r>
              <a:rPr lang="en-US" sz="2400">
                <a:latin typeface="Arial" charset="0"/>
              </a:rPr>
              <a:t>, maka </a:t>
            </a:r>
            <a:r>
              <a:rPr lang="en-US" sz="2400" b="1">
                <a:solidFill>
                  <a:srgbClr val="800000"/>
                </a:solidFill>
                <a:latin typeface="Arial" charset="0"/>
              </a:rPr>
              <a:t>peningkatan kualitas lingkungan</a:t>
            </a:r>
            <a:r>
              <a:rPr lang="en-US" sz="2400">
                <a:latin typeface="Arial" charset="0"/>
              </a:rPr>
              <a:t> tidak hanya akan mengurangi sumberdaya yang dibutuhkan untuk menyembuhkan penyakit (berhubungan dengan lingkungan), ini juga akan mengurangi biaya kesehatan secara umum.</a:t>
            </a:r>
            <a:endParaRPr lang="ms-MY" sz="2400">
              <a:latin typeface="Arial"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827088" y="214313"/>
            <a:ext cx="8116887" cy="838200"/>
          </a:xfrm>
        </p:spPr>
        <p:txBody>
          <a:bodyPr/>
          <a:lstStyle/>
          <a:p>
            <a:pPr algn="ctr"/>
            <a:r>
              <a:rPr lang="en-US" sz="3600" b="1">
                <a:effectLst>
                  <a:outerShdw blurRad="38100" dist="38100" dir="2700000" algn="tl">
                    <a:srgbClr val="000000"/>
                  </a:outerShdw>
                </a:effectLst>
                <a:latin typeface="Arial" charset="0"/>
              </a:rPr>
              <a:t>EFEK APAKAH YANG DOMINAN??</a:t>
            </a:r>
            <a:endParaRPr lang="ms-MY" sz="3600" b="1">
              <a:effectLst>
                <a:outerShdw blurRad="38100" dist="38100" dir="2700000" algn="tl">
                  <a:srgbClr val="000000"/>
                </a:outerShdw>
              </a:effectLst>
              <a:latin typeface="Arial" charset="0"/>
            </a:endParaRPr>
          </a:p>
        </p:txBody>
      </p:sp>
      <p:sp>
        <p:nvSpPr>
          <p:cNvPr id="27651" name="Rectangle 3"/>
          <p:cNvSpPr>
            <a:spLocks noGrp="1" noChangeArrowheads="1"/>
          </p:cNvSpPr>
          <p:nvPr>
            <p:ph type="body" idx="1"/>
          </p:nvPr>
        </p:nvSpPr>
        <p:spPr>
          <a:xfrm>
            <a:off x="0" y="2017713"/>
            <a:ext cx="8955088" cy="4840287"/>
          </a:xfrm>
        </p:spPr>
        <p:txBody>
          <a:bodyPr/>
          <a:lstStyle/>
          <a:p>
            <a:pPr marL="0" indent="0" algn="just">
              <a:buFont typeface="Wingdings" pitchFamily="2" charset="2"/>
              <a:buNone/>
            </a:pPr>
            <a:r>
              <a:rPr lang="en-US" sz="2400" b="1">
                <a:solidFill>
                  <a:srgbClr val="800000"/>
                </a:solidFill>
              </a:rPr>
              <a:t>Secara teoritis</a:t>
            </a:r>
            <a:r>
              <a:rPr lang="en-US" sz="2400"/>
              <a:t>, pengaruh dari kedua dampak tersebut terhadap GDP dapat diestimasi dalam bentuk:</a:t>
            </a:r>
          </a:p>
          <a:p>
            <a:pPr marL="0" indent="0" algn="just">
              <a:buFont typeface="Wingdings" pitchFamily="2" charset="2"/>
              <a:buNone/>
            </a:pPr>
            <a:endParaRPr lang="en-US" sz="1400"/>
          </a:p>
          <a:p>
            <a:pPr marL="0" indent="0" algn="ctr">
              <a:buFont typeface="Wingdings" pitchFamily="2" charset="2"/>
              <a:buNone/>
            </a:pPr>
            <a:r>
              <a:rPr lang="en-US" sz="2400" b="1">
                <a:solidFill>
                  <a:srgbClr val="800000"/>
                </a:solidFill>
              </a:rPr>
              <a:t>GDP = f (L</a:t>
            </a:r>
            <a:r>
              <a:rPr lang="en-US" sz="2400" b="1" baseline="-25000">
                <a:solidFill>
                  <a:srgbClr val="800000"/>
                </a:solidFill>
              </a:rPr>
              <a:t>1</a:t>
            </a:r>
            <a:r>
              <a:rPr lang="en-US" sz="2400" b="1">
                <a:solidFill>
                  <a:srgbClr val="800000"/>
                </a:solidFill>
              </a:rPr>
              <a:t>, K</a:t>
            </a:r>
            <a:r>
              <a:rPr lang="en-US" sz="2400" b="1" baseline="-25000">
                <a:solidFill>
                  <a:srgbClr val="800000"/>
                </a:solidFill>
              </a:rPr>
              <a:t>1</a:t>
            </a:r>
            <a:r>
              <a:rPr lang="en-US" sz="2400" b="1">
                <a:solidFill>
                  <a:srgbClr val="800000"/>
                </a:solidFill>
              </a:rPr>
              <a:t>, EQ[GDP,L</a:t>
            </a:r>
            <a:r>
              <a:rPr lang="en-US" sz="2400" b="1" baseline="-25000">
                <a:solidFill>
                  <a:srgbClr val="800000"/>
                </a:solidFill>
              </a:rPr>
              <a:t>2</a:t>
            </a:r>
            <a:r>
              <a:rPr lang="en-US" sz="2400" b="1">
                <a:solidFill>
                  <a:srgbClr val="800000"/>
                </a:solidFill>
              </a:rPr>
              <a:t>,K</a:t>
            </a:r>
            <a:r>
              <a:rPr lang="en-US" sz="2400" b="1" baseline="-25000">
                <a:solidFill>
                  <a:srgbClr val="800000"/>
                </a:solidFill>
              </a:rPr>
              <a:t>2</a:t>
            </a:r>
            <a:r>
              <a:rPr lang="en-US" sz="2400" b="1">
                <a:solidFill>
                  <a:srgbClr val="800000"/>
                </a:solidFill>
              </a:rPr>
              <a:t>])</a:t>
            </a:r>
          </a:p>
          <a:p>
            <a:pPr marL="0" indent="0" algn="ctr">
              <a:buFont typeface="Wingdings" pitchFamily="2" charset="2"/>
              <a:buNone/>
            </a:pPr>
            <a:endParaRPr lang="en-US" sz="2400" b="1">
              <a:solidFill>
                <a:srgbClr val="800000"/>
              </a:solidFill>
            </a:endParaRPr>
          </a:p>
          <a:p>
            <a:pPr marL="0" indent="0" algn="just">
              <a:buFont typeface="Wingdings" pitchFamily="2" charset="2"/>
              <a:buNone/>
            </a:pPr>
            <a:r>
              <a:rPr lang="en-US" sz="2400"/>
              <a:t>L</a:t>
            </a:r>
            <a:r>
              <a:rPr lang="en-US" sz="2400" baseline="-25000"/>
              <a:t>1	</a:t>
            </a:r>
            <a:r>
              <a:rPr lang="en-US" sz="2400"/>
              <a:t>= jumlah tenaga kerja untuk memproduksi GDP</a:t>
            </a:r>
          </a:p>
          <a:p>
            <a:pPr marL="0" indent="0" algn="just">
              <a:buFont typeface="Wingdings" pitchFamily="2" charset="2"/>
              <a:buNone/>
            </a:pPr>
            <a:r>
              <a:rPr lang="en-US" sz="2400"/>
              <a:t>K</a:t>
            </a:r>
            <a:r>
              <a:rPr lang="en-US" sz="2400" baseline="-25000"/>
              <a:t>1</a:t>
            </a:r>
            <a:r>
              <a:rPr lang="en-US" sz="2400"/>
              <a:t>	= jumlah modal yang digunakan untuk GDP</a:t>
            </a:r>
          </a:p>
          <a:p>
            <a:pPr marL="0" indent="0" algn="just">
              <a:buFont typeface="Wingdings" pitchFamily="2" charset="2"/>
              <a:buNone/>
            </a:pPr>
            <a:r>
              <a:rPr lang="en-US" sz="2400"/>
              <a:t>EQ	= kualitas lingkungan</a:t>
            </a:r>
          </a:p>
          <a:p>
            <a:pPr marL="0" indent="0" algn="just">
              <a:buFont typeface="Wingdings" pitchFamily="2" charset="2"/>
              <a:buNone/>
            </a:pPr>
            <a:r>
              <a:rPr lang="en-US" sz="2400"/>
              <a:t>L</a:t>
            </a:r>
            <a:r>
              <a:rPr lang="en-US" sz="2400" baseline="-25000"/>
              <a:t>2	</a:t>
            </a:r>
            <a:r>
              <a:rPr lang="en-US" sz="2400"/>
              <a:t>= jumlah tenaga kerja untuk pengurangan emisi</a:t>
            </a:r>
            <a:endParaRPr lang="en-US" sz="2400" baseline="-25000"/>
          </a:p>
          <a:p>
            <a:pPr marL="0" indent="0" algn="just">
              <a:buFont typeface="Wingdings" pitchFamily="2" charset="2"/>
              <a:buNone/>
            </a:pPr>
            <a:r>
              <a:rPr lang="en-US" sz="2400"/>
              <a:t>K</a:t>
            </a:r>
            <a:r>
              <a:rPr lang="en-US" sz="2400" baseline="-25000"/>
              <a:t>2	</a:t>
            </a:r>
            <a:r>
              <a:rPr lang="en-US" sz="2400"/>
              <a:t>= jumlah modal dalam pengurangan emisi</a:t>
            </a:r>
            <a:endParaRPr lang="ms-MY" sz="2400" baseline="-2500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755650" y="214313"/>
            <a:ext cx="8188325" cy="766762"/>
          </a:xfrm>
        </p:spPr>
        <p:txBody>
          <a:bodyPr/>
          <a:lstStyle/>
          <a:p>
            <a:pPr algn="ctr"/>
            <a:r>
              <a:rPr lang="en-US" sz="3600" b="1">
                <a:effectLst>
                  <a:outerShdw blurRad="38100" dist="38100" dir="2700000" algn="tl">
                    <a:srgbClr val="000000"/>
                  </a:outerShdw>
                </a:effectLst>
                <a:latin typeface="Arial" charset="0"/>
              </a:rPr>
              <a:t>EFEK APAKAH YANG DOMINAN??</a:t>
            </a:r>
            <a:endParaRPr lang="ms-MY" sz="3600" b="1">
              <a:effectLst>
                <a:outerShdw blurRad="38100" dist="38100" dir="2700000" algn="tl">
                  <a:srgbClr val="000000"/>
                </a:outerShdw>
              </a:effectLst>
              <a:latin typeface="Arial" charset="0"/>
            </a:endParaRPr>
          </a:p>
        </p:txBody>
      </p:sp>
      <p:sp>
        <p:nvSpPr>
          <p:cNvPr id="28675" name="Rectangle 3"/>
          <p:cNvSpPr>
            <a:spLocks noGrp="1" noChangeArrowheads="1"/>
          </p:cNvSpPr>
          <p:nvPr>
            <p:ph type="body" idx="1"/>
          </p:nvPr>
        </p:nvSpPr>
        <p:spPr>
          <a:xfrm>
            <a:off x="0" y="2017713"/>
            <a:ext cx="8955088" cy="4840287"/>
          </a:xfrm>
        </p:spPr>
        <p:txBody>
          <a:bodyPr/>
          <a:lstStyle/>
          <a:p>
            <a:pPr marL="0" indent="0" algn="just">
              <a:buFont typeface="Wingdings" pitchFamily="2" charset="2"/>
              <a:buNone/>
            </a:pPr>
            <a:r>
              <a:rPr lang="en-US" sz="2400">
                <a:latin typeface="Arial" charset="0"/>
              </a:rPr>
              <a:t>Berdasarkan persamaan di atas:</a:t>
            </a:r>
          </a:p>
          <a:p>
            <a:pPr marL="0" indent="0" algn="just">
              <a:buFont typeface="Wingdings" pitchFamily="2" charset="2"/>
              <a:buNone/>
            </a:pPr>
            <a:endParaRPr lang="en-US" sz="1200">
              <a:latin typeface="Arial" charset="0"/>
            </a:endParaRPr>
          </a:p>
          <a:p>
            <a:pPr marL="0" indent="0" algn="just">
              <a:buFont typeface="Wingdings" pitchFamily="2" charset="2"/>
              <a:buNone/>
            </a:pPr>
            <a:r>
              <a:rPr lang="en-US" sz="2400" b="1">
                <a:solidFill>
                  <a:srgbClr val="800000"/>
                </a:solidFill>
                <a:latin typeface="Arial" charset="0"/>
              </a:rPr>
              <a:t>Dampak negatif</a:t>
            </a:r>
            <a:r>
              <a:rPr lang="en-US" sz="2400">
                <a:latin typeface="Arial" charset="0"/>
              </a:rPr>
              <a:t> dilihat sebagai peningkatan jumlah tenaga kerja dan modal yang digunakan untuk mengurangi emisi </a:t>
            </a:r>
            <a:r>
              <a:rPr lang="en-US" sz="2400">
                <a:solidFill>
                  <a:srgbClr val="800000"/>
                </a:solidFill>
                <a:latin typeface="Arial" charset="0"/>
                <a:sym typeface="Wingdings" pitchFamily="2" charset="2"/>
              </a:rPr>
              <a:t></a:t>
            </a:r>
            <a:r>
              <a:rPr lang="en-US" sz="2400">
                <a:latin typeface="Arial" charset="0"/>
                <a:sym typeface="Wingdings" pitchFamily="2" charset="2"/>
              </a:rPr>
              <a:t> </a:t>
            </a:r>
            <a:r>
              <a:rPr lang="en-US" sz="2400">
                <a:latin typeface="Arial" charset="0"/>
              </a:rPr>
              <a:t>mengurangi jumlah tenaga kerja dan modal yang bisa digunakan dalam memproduksi GDP. </a:t>
            </a:r>
          </a:p>
          <a:p>
            <a:pPr marL="0" indent="0" algn="just">
              <a:buFont typeface="Wingdings" pitchFamily="2" charset="2"/>
              <a:buNone/>
            </a:pPr>
            <a:endParaRPr lang="en-US" sz="1200">
              <a:latin typeface="Arial" charset="0"/>
            </a:endParaRPr>
          </a:p>
          <a:p>
            <a:pPr marL="0" indent="0" algn="just">
              <a:buFont typeface="Wingdings" pitchFamily="2" charset="2"/>
              <a:buNone/>
            </a:pPr>
            <a:r>
              <a:rPr lang="en-US" sz="2400" b="1">
                <a:solidFill>
                  <a:srgbClr val="800000"/>
                </a:solidFill>
                <a:latin typeface="Arial" charset="0"/>
              </a:rPr>
              <a:t>Dampak positif</a:t>
            </a:r>
            <a:r>
              <a:rPr lang="en-US" sz="2400">
                <a:latin typeface="Arial" charset="0"/>
              </a:rPr>
              <a:t> akibat peningkatan kualitas lingkungan (EQ) dapat meningkatkan GDP</a:t>
            </a:r>
            <a:endParaRPr lang="ms-MY" sz="2400">
              <a:latin typeface="Arial"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755650" y="214313"/>
            <a:ext cx="8188325" cy="766762"/>
          </a:xfrm>
        </p:spPr>
        <p:txBody>
          <a:bodyPr/>
          <a:lstStyle/>
          <a:p>
            <a:pPr algn="ctr"/>
            <a:r>
              <a:rPr lang="en-US" sz="3600" b="1">
                <a:effectLst>
                  <a:outerShdw blurRad="38100" dist="38100" dir="2700000" algn="tl">
                    <a:srgbClr val="000000"/>
                  </a:outerShdw>
                </a:effectLst>
                <a:latin typeface="Arial" charset="0"/>
              </a:rPr>
              <a:t>EFEK APAKAH YANG DOMINAN??</a:t>
            </a:r>
            <a:endParaRPr lang="ms-MY" sz="3600" b="1">
              <a:effectLst>
                <a:outerShdw blurRad="38100" dist="38100" dir="2700000" algn="tl">
                  <a:srgbClr val="000000"/>
                </a:outerShdw>
              </a:effectLst>
              <a:latin typeface="Arial" charset="0"/>
            </a:endParaRPr>
          </a:p>
        </p:txBody>
      </p:sp>
      <p:sp>
        <p:nvSpPr>
          <p:cNvPr id="29699" name="Rectangle 3"/>
          <p:cNvSpPr>
            <a:spLocks noGrp="1" noChangeArrowheads="1"/>
          </p:cNvSpPr>
          <p:nvPr>
            <p:ph type="body" idx="1"/>
          </p:nvPr>
        </p:nvSpPr>
        <p:spPr>
          <a:xfrm>
            <a:off x="0" y="2017713"/>
            <a:ext cx="8955088" cy="4840287"/>
          </a:xfrm>
        </p:spPr>
        <p:txBody>
          <a:bodyPr/>
          <a:lstStyle/>
          <a:p>
            <a:pPr marL="0" indent="0" algn="just">
              <a:buFont typeface="Wingdings" pitchFamily="2" charset="2"/>
              <a:buNone/>
              <a:tabLst>
                <a:tab pos="533400" algn="l"/>
              </a:tabLst>
            </a:pPr>
            <a:r>
              <a:rPr lang="en-US" sz="2400">
                <a:latin typeface="Arial" charset="0"/>
              </a:rPr>
              <a:t>Saat ini, belum ada studi empiris yang benar-benar mengukur hubungan kedua dampak tersebut (berdasarkan persamaan 1), </a:t>
            </a:r>
            <a:r>
              <a:rPr lang="en-US" sz="2400" b="1">
                <a:solidFill>
                  <a:srgbClr val="800000"/>
                </a:solidFill>
                <a:latin typeface="Arial" charset="0"/>
              </a:rPr>
              <a:t>karena:</a:t>
            </a:r>
          </a:p>
          <a:p>
            <a:pPr marL="0" indent="0" algn="just">
              <a:buFont typeface="Wingdings" pitchFamily="2" charset="2"/>
              <a:buNone/>
              <a:tabLst>
                <a:tab pos="533400" algn="l"/>
              </a:tabLst>
            </a:pPr>
            <a:r>
              <a:rPr lang="en-US" sz="2400">
                <a:latin typeface="Arial" charset="0"/>
              </a:rPr>
              <a:t>♣	sulit untuk menjelaskan bagaimana mengukur kualitas 	lingkungan </a:t>
            </a:r>
            <a:r>
              <a:rPr lang="en-US" sz="2400">
                <a:solidFill>
                  <a:srgbClr val="800000"/>
                </a:solidFill>
                <a:latin typeface="Arial" charset="0"/>
                <a:sym typeface="Wingdings" pitchFamily="2" charset="2"/>
              </a:rPr>
              <a:t></a:t>
            </a:r>
            <a:r>
              <a:rPr lang="en-US" sz="2400">
                <a:latin typeface="Arial" charset="0"/>
                <a:sym typeface="Wingdings" pitchFamily="2" charset="2"/>
              </a:rPr>
              <a:t> </a:t>
            </a:r>
            <a:r>
              <a:rPr lang="en-US" sz="2400">
                <a:latin typeface="Arial" charset="0"/>
              </a:rPr>
              <a:t>banyak aspek yang bisa diukur (kualitas 	udara, air, ekosistem yang sehat, kontaminasi bahan 	beracun, biodiversity, emisi rumah kaca, dll</a:t>
            </a:r>
          </a:p>
          <a:p>
            <a:pPr marL="0" indent="0" algn="just">
              <a:buFont typeface="Wingdings" pitchFamily="2" charset="2"/>
              <a:buNone/>
              <a:tabLst>
                <a:tab pos="533400" algn="l"/>
              </a:tabLst>
            </a:pPr>
            <a:r>
              <a:rPr lang="en-US" sz="2400">
                <a:latin typeface="Arial" charset="0"/>
              </a:rPr>
              <a:t>♣	aspek mana yang paling penting dalam pengukuran</a:t>
            </a:r>
          </a:p>
          <a:p>
            <a:pPr marL="0" indent="0" algn="just">
              <a:buFont typeface="Wingdings" pitchFamily="2" charset="2"/>
              <a:buNone/>
              <a:tabLst>
                <a:tab pos="533400" algn="l"/>
              </a:tabLst>
            </a:pPr>
            <a:r>
              <a:rPr lang="en-US" sz="2400">
                <a:latin typeface="Arial" charset="0"/>
              </a:rPr>
              <a:t>♣	bagaimana aspek-aspek tersebut bisa diukur dalam bentuk 	yang lebih sederhana</a:t>
            </a:r>
          </a:p>
          <a:p>
            <a:pPr marL="0" indent="0" algn="just">
              <a:buFont typeface="Wingdings" pitchFamily="2" charset="2"/>
              <a:buNone/>
              <a:tabLst>
                <a:tab pos="533400" algn="l"/>
              </a:tabLst>
            </a:pPr>
            <a:r>
              <a:rPr lang="en-US" sz="2400">
                <a:latin typeface="Arial" charset="0"/>
              </a:rPr>
              <a:t>♣	data pengukuran lingkungan yang dibutuhkan tidak hanya 	data saat ini, tapi juga data 20 atau 30 tahun sebelumnya.</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11188" y="214313"/>
            <a:ext cx="8332787" cy="766762"/>
          </a:xfrm>
        </p:spPr>
        <p:txBody>
          <a:bodyPr/>
          <a:lstStyle/>
          <a:p>
            <a:pPr algn="ctr"/>
            <a:r>
              <a:rPr lang="en-US" sz="3600" b="1">
                <a:effectLst>
                  <a:outerShdw blurRad="38100" dist="38100" dir="2700000" algn="tl">
                    <a:srgbClr val="000000"/>
                  </a:outerShdw>
                </a:effectLst>
                <a:latin typeface="Arial" charset="0"/>
              </a:rPr>
              <a:t>EFEK APAKAH YANG DOMINAN??</a:t>
            </a:r>
            <a:endParaRPr lang="ms-MY" sz="3600" b="1">
              <a:effectLst>
                <a:outerShdw blurRad="38100" dist="38100" dir="2700000" algn="tl">
                  <a:srgbClr val="000000"/>
                </a:outerShdw>
              </a:effectLst>
              <a:latin typeface="Arial" charset="0"/>
            </a:endParaRPr>
          </a:p>
        </p:txBody>
      </p:sp>
      <p:sp>
        <p:nvSpPr>
          <p:cNvPr id="30723" name="Rectangle 3"/>
          <p:cNvSpPr>
            <a:spLocks noGrp="1" noChangeArrowheads="1"/>
          </p:cNvSpPr>
          <p:nvPr>
            <p:ph type="body" idx="1"/>
          </p:nvPr>
        </p:nvSpPr>
        <p:spPr>
          <a:xfrm>
            <a:off x="0" y="2420938"/>
            <a:ext cx="8955088" cy="4437062"/>
          </a:xfrm>
        </p:spPr>
        <p:txBody>
          <a:bodyPr/>
          <a:lstStyle/>
          <a:p>
            <a:pPr marL="0" indent="0" algn="just">
              <a:buFont typeface="Wingdings" pitchFamily="2" charset="2"/>
              <a:buNone/>
              <a:tabLst>
                <a:tab pos="534988" algn="l"/>
              </a:tabLst>
            </a:pPr>
            <a:r>
              <a:rPr lang="en-US" sz="2400">
                <a:latin typeface="Arial" charset="0"/>
              </a:rPr>
              <a:t>Penelitian-penelitian sebelumnya, umumnya fokus pada </a:t>
            </a:r>
            <a:r>
              <a:rPr lang="en-US" sz="2400" b="1">
                <a:solidFill>
                  <a:srgbClr val="800000"/>
                </a:solidFill>
                <a:latin typeface="Arial" charset="0"/>
              </a:rPr>
              <a:t>dampak negatif lingkungan terhadap GDP</a:t>
            </a:r>
            <a:r>
              <a:rPr lang="en-US" sz="2400">
                <a:latin typeface="Arial" charset="0"/>
              </a:rPr>
              <a:t>. Diantaranya adalah:</a:t>
            </a:r>
          </a:p>
          <a:p>
            <a:pPr marL="0" indent="0" algn="just">
              <a:buFont typeface="Wingdings" pitchFamily="2" charset="2"/>
              <a:buNone/>
              <a:tabLst>
                <a:tab pos="534988" algn="l"/>
              </a:tabLst>
            </a:pPr>
            <a:endParaRPr lang="en-US" sz="1200">
              <a:latin typeface="Arial" charset="0"/>
            </a:endParaRPr>
          </a:p>
          <a:p>
            <a:pPr marL="0" indent="0" algn="just">
              <a:buFont typeface="Wingdings" pitchFamily="2" charset="2"/>
              <a:buNone/>
              <a:tabLst>
                <a:tab pos="534988" algn="l"/>
              </a:tabLst>
            </a:pPr>
            <a:r>
              <a:rPr lang="en-US" sz="2400">
                <a:latin typeface="Arial" charset="0"/>
              </a:rPr>
              <a:t>♥	Jorgenson dan Wilcoxen (1990) mengestimasi bahwasanya 	dampak regulasi lingkungan terhadap ekonomi adalah 	penurunan GDP sebesar 2.592%</a:t>
            </a:r>
          </a:p>
          <a:p>
            <a:pPr marL="0" indent="0" algn="just">
              <a:buFont typeface="Wingdings" pitchFamily="2" charset="2"/>
              <a:buNone/>
              <a:tabLst>
                <a:tab pos="534988" algn="l"/>
              </a:tabLst>
            </a:pPr>
            <a:endParaRPr lang="en-US" sz="1200">
              <a:latin typeface="Arial" charset="0"/>
            </a:endParaRPr>
          </a:p>
          <a:p>
            <a:pPr marL="0" indent="0" algn="just">
              <a:buFont typeface="Wingdings" pitchFamily="2" charset="2"/>
              <a:buNone/>
              <a:tabLst>
                <a:tab pos="534988" algn="l"/>
              </a:tabLst>
            </a:pPr>
            <a:r>
              <a:rPr lang="en-US" sz="2400">
                <a:latin typeface="Arial" charset="0"/>
              </a:rPr>
              <a:t>♥	Gillis et al. (1996) mengestimasi dampak positif dan negatif 	kebijakan dan perubahan lingkungan. Hasil yang didapat 	menunjukkan GDP meningkat 2% dibandingkan tidak 	adanya regulasi yang mengatur kualitas udara.</a:t>
            </a:r>
            <a:endParaRPr lang="ms-MY" sz="2400">
              <a:latin typeface="Arial"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150938" y="214313"/>
            <a:ext cx="7793037" cy="1198562"/>
          </a:xfrm>
        </p:spPr>
        <p:txBody>
          <a:bodyPr/>
          <a:lstStyle/>
          <a:p>
            <a:pPr algn="ctr"/>
            <a:r>
              <a:rPr lang="en-US" sz="3600" b="1">
                <a:effectLst>
                  <a:outerShdw blurRad="38100" dist="38100" dir="2700000" algn="tl">
                    <a:srgbClr val="000000"/>
                  </a:outerShdw>
                </a:effectLst>
                <a:latin typeface="Arial" charset="0"/>
              </a:rPr>
              <a:t>DEGRADASI LINGKUNGAN DAN UKURAN INCOME (1)</a:t>
            </a:r>
            <a:endParaRPr lang="ms-MY" sz="3600" b="1">
              <a:effectLst>
                <a:outerShdw blurRad="38100" dist="38100" dir="2700000" algn="tl">
                  <a:srgbClr val="000000"/>
                </a:outerShdw>
              </a:effectLst>
              <a:latin typeface="Arial" charset="0"/>
            </a:endParaRPr>
          </a:p>
        </p:txBody>
      </p:sp>
      <p:sp>
        <p:nvSpPr>
          <p:cNvPr id="31747" name="Rectangle 3"/>
          <p:cNvSpPr>
            <a:spLocks noGrp="1" noChangeArrowheads="1"/>
          </p:cNvSpPr>
          <p:nvPr>
            <p:ph type="body" idx="1"/>
          </p:nvPr>
        </p:nvSpPr>
        <p:spPr>
          <a:xfrm>
            <a:off x="0" y="2017713"/>
            <a:ext cx="8955088" cy="4840287"/>
          </a:xfrm>
        </p:spPr>
        <p:txBody>
          <a:bodyPr/>
          <a:lstStyle/>
          <a:p>
            <a:pPr marL="0" indent="0" algn="just">
              <a:buFont typeface="Wingdings" pitchFamily="2" charset="2"/>
              <a:buNone/>
              <a:tabLst>
                <a:tab pos="534988" algn="l"/>
              </a:tabLst>
            </a:pPr>
            <a:r>
              <a:rPr lang="en-US" sz="2400" dirty="0">
                <a:latin typeface="Arial" charset="0"/>
              </a:rPr>
              <a:t>GDP </a:t>
            </a:r>
            <a:r>
              <a:rPr lang="en-US" sz="2400" dirty="0" err="1">
                <a:latin typeface="Arial" charset="0"/>
              </a:rPr>
              <a:t>selain</a:t>
            </a:r>
            <a:r>
              <a:rPr lang="en-US" sz="2400" dirty="0">
                <a:latin typeface="Arial" charset="0"/>
              </a:rPr>
              <a:t> </a:t>
            </a:r>
            <a:r>
              <a:rPr lang="en-US" sz="2400" dirty="0" err="1">
                <a:latin typeface="Arial" charset="0"/>
              </a:rPr>
              <a:t>mengukur</a:t>
            </a:r>
            <a:r>
              <a:rPr lang="en-US" sz="2400" dirty="0">
                <a:latin typeface="Arial" charset="0"/>
              </a:rPr>
              <a:t> </a:t>
            </a:r>
            <a:r>
              <a:rPr lang="en-US" sz="2400" b="1" i="1" dirty="0">
                <a:solidFill>
                  <a:srgbClr val="800000"/>
                </a:solidFill>
                <a:latin typeface="Arial" charset="0"/>
              </a:rPr>
              <a:t>market value</a:t>
            </a:r>
            <a:r>
              <a:rPr lang="en-US" sz="2400" dirty="0">
                <a:latin typeface="Arial" charset="0"/>
              </a:rPr>
              <a:t> </a:t>
            </a:r>
            <a:r>
              <a:rPr lang="en-US" sz="2400" dirty="0" err="1">
                <a:latin typeface="Arial" charset="0"/>
              </a:rPr>
              <a:t>dari</a:t>
            </a:r>
            <a:r>
              <a:rPr lang="en-US" sz="2400" dirty="0">
                <a:latin typeface="Arial" charset="0"/>
              </a:rPr>
              <a:t> </a:t>
            </a:r>
            <a:r>
              <a:rPr lang="en-US" sz="2400" dirty="0" err="1">
                <a:latin typeface="Arial" charset="0"/>
              </a:rPr>
              <a:t>barang</a:t>
            </a:r>
            <a:r>
              <a:rPr lang="en-US" sz="2400" dirty="0">
                <a:latin typeface="Arial" charset="0"/>
              </a:rPr>
              <a:t> </a:t>
            </a:r>
            <a:r>
              <a:rPr lang="en-US" sz="2400" dirty="0" err="1">
                <a:latin typeface="Arial" charset="0"/>
              </a:rPr>
              <a:t>dan</a:t>
            </a:r>
            <a:r>
              <a:rPr lang="en-US" sz="2400" dirty="0">
                <a:latin typeface="Arial" charset="0"/>
              </a:rPr>
              <a:t> </a:t>
            </a:r>
            <a:r>
              <a:rPr lang="en-US" sz="2400" dirty="0" err="1">
                <a:latin typeface="Arial" charset="0"/>
              </a:rPr>
              <a:t>jasa</a:t>
            </a:r>
            <a:r>
              <a:rPr lang="en-US" sz="2400" dirty="0">
                <a:latin typeface="Arial" charset="0"/>
              </a:rPr>
              <a:t> yang </a:t>
            </a:r>
            <a:r>
              <a:rPr lang="en-US" sz="2400" dirty="0" err="1">
                <a:latin typeface="Arial" charset="0"/>
              </a:rPr>
              <a:t>diproduksi</a:t>
            </a:r>
            <a:r>
              <a:rPr lang="en-US" sz="2400" dirty="0">
                <a:latin typeface="Arial" charset="0"/>
              </a:rPr>
              <a:t> </a:t>
            </a:r>
            <a:r>
              <a:rPr lang="en-US" sz="2400" dirty="0" err="1">
                <a:latin typeface="Arial" charset="0"/>
              </a:rPr>
              <a:t>masyarakat</a:t>
            </a:r>
            <a:r>
              <a:rPr lang="en-US" sz="2400" dirty="0">
                <a:latin typeface="Arial" charset="0"/>
              </a:rPr>
              <a:t> </a:t>
            </a:r>
            <a:r>
              <a:rPr lang="en-US" sz="2400" dirty="0" err="1">
                <a:latin typeface="Arial" charset="0"/>
              </a:rPr>
              <a:t>selama</a:t>
            </a:r>
            <a:r>
              <a:rPr lang="en-US" sz="2400" dirty="0">
                <a:latin typeface="Arial" charset="0"/>
              </a:rPr>
              <a:t> </a:t>
            </a:r>
            <a:r>
              <a:rPr lang="en-US" sz="2400" dirty="0" err="1">
                <a:latin typeface="Arial" charset="0"/>
              </a:rPr>
              <a:t>setahun</a:t>
            </a:r>
            <a:r>
              <a:rPr lang="en-US" sz="2400" dirty="0">
                <a:latin typeface="Arial" charset="0"/>
              </a:rPr>
              <a:t>, </a:t>
            </a:r>
            <a:r>
              <a:rPr lang="en-US" sz="2400" dirty="0" err="1">
                <a:latin typeface="Arial" charset="0"/>
              </a:rPr>
              <a:t>secara</a:t>
            </a:r>
            <a:r>
              <a:rPr lang="en-US" sz="2400" dirty="0">
                <a:latin typeface="Arial" charset="0"/>
              </a:rPr>
              <a:t> universal </a:t>
            </a:r>
            <a:r>
              <a:rPr lang="en-US" sz="2400" dirty="0" err="1">
                <a:latin typeface="Arial" charset="0"/>
              </a:rPr>
              <a:t>digunakan</a:t>
            </a:r>
            <a:r>
              <a:rPr lang="en-US" sz="2400" dirty="0">
                <a:latin typeface="Arial" charset="0"/>
              </a:rPr>
              <a:t> </a:t>
            </a:r>
            <a:r>
              <a:rPr lang="en-US" sz="2400" dirty="0" err="1">
                <a:latin typeface="Arial" charset="0"/>
              </a:rPr>
              <a:t>untuk</a:t>
            </a:r>
            <a:r>
              <a:rPr lang="en-US" sz="2400" dirty="0">
                <a:latin typeface="Arial" charset="0"/>
              </a:rPr>
              <a:t> </a:t>
            </a:r>
            <a:r>
              <a:rPr lang="en-US" sz="2400" dirty="0" err="1">
                <a:latin typeface="Arial" charset="0"/>
              </a:rPr>
              <a:t>mengukur</a:t>
            </a:r>
            <a:r>
              <a:rPr lang="en-US" sz="2400" dirty="0">
                <a:latin typeface="Arial" charset="0"/>
              </a:rPr>
              <a:t> </a:t>
            </a:r>
            <a:r>
              <a:rPr lang="en-US" sz="2400" b="1" dirty="0" err="1">
                <a:solidFill>
                  <a:srgbClr val="800000"/>
                </a:solidFill>
                <a:latin typeface="Arial" charset="0"/>
              </a:rPr>
              <a:t>pendapatan</a:t>
            </a:r>
            <a:r>
              <a:rPr lang="en-US" sz="2400" b="1" dirty="0">
                <a:solidFill>
                  <a:srgbClr val="800000"/>
                </a:solidFill>
                <a:latin typeface="Arial" charset="0"/>
              </a:rPr>
              <a:t> (income) </a:t>
            </a:r>
            <a:r>
              <a:rPr lang="en-US" sz="2400" b="1" dirty="0" err="1">
                <a:solidFill>
                  <a:srgbClr val="800000"/>
                </a:solidFill>
                <a:latin typeface="Arial" charset="0"/>
              </a:rPr>
              <a:t>nasional</a:t>
            </a:r>
            <a:r>
              <a:rPr lang="en-US" sz="2400" dirty="0">
                <a:latin typeface="Arial" charset="0"/>
              </a:rPr>
              <a:t>. </a:t>
            </a:r>
          </a:p>
          <a:p>
            <a:pPr marL="0" indent="0" algn="just">
              <a:buFont typeface="Wingdings" pitchFamily="2" charset="2"/>
              <a:buNone/>
              <a:tabLst>
                <a:tab pos="534988" algn="l"/>
              </a:tabLst>
            </a:pPr>
            <a:endParaRPr lang="en-US" sz="1400" dirty="0">
              <a:latin typeface="Arial" charset="0"/>
            </a:endParaRPr>
          </a:p>
          <a:p>
            <a:pPr marL="0" indent="0" algn="just">
              <a:buFont typeface="Wingdings" pitchFamily="2" charset="2"/>
              <a:buNone/>
              <a:tabLst>
                <a:tab pos="534988" algn="l"/>
              </a:tabLst>
            </a:pPr>
            <a:r>
              <a:rPr lang="en-US" sz="2400" dirty="0">
                <a:latin typeface="Arial" charset="0"/>
              </a:rPr>
              <a:t>GDP </a:t>
            </a:r>
            <a:r>
              <a:rPr lang="en-US" sz="2400" dirty="0" err="1">
                <a:latin typeface="Arial" charset="0"/>
              </a:rPr>
              <a:t>sebagai</a:t>
            </a:r>
            <a:r>
              <a:rPr lang="en-US" sz="2400" dirty="0">
                <a:latin typeface="Arial" charset="0"/>
              </a:rPr>
              <a:t> </a:t>
            </a:r>
            <a:r>
              <a:rPr lang="en-US" sz="2400" dirty="0" err="1">
                <a:latin typeface="Arial" charset="0"/>
              </a:rPr>
              <a:t>ukuran</a:t>
            </a:r>
            <a:r>
              <a:rPr lang="en-US" sz="2400" dirty="0">
                <a:latin typeface="Arial" charset="0"/>
              </a:rPr>
              <a:t> yang </a:t>
            </a:r>
            <a:r>
              <a:rPr lang="en-US" sz="2400" dirty="0" err="1">
                <a:latin typeface="Arial" charset="0"/>
              </a:rPr>
              <a:t>berkaitan</a:t>
            </a:r>
            <a:r>
              <a:rPr lang="en-US" sz="2400" dirty="0">
                <a:latin typeface="Arial" charset="0"/>
              </a:rPr>
              <a:t> </a:t>
            </a:r>
            <a:r>
              <a:rPr lang="en-US" sz="2400" dirty="0" err="1">
                <a:latin typeface="Arial" charset="0"/>
              </a:rPr>
              <a:t>erat</a:t>
            </a:r>
            <a:r>
              <a:rPr lang="en-US" sz="2400" dirty="0">
                <a:latin typeface="Arial" charset="0"/>
              </a:rPr>
              <a:t> </a:t>
            </a:r>
            <a:r>
              <a:rPr lang="en-US" sz="2400" dirty="0" err="1">
                <a:latin typeface="Arial" charset="0"/>
              </a:rPr>
              <a:t>dengan</a:t>
            </a:r>
            <a:r>
              <a:rPr lang="en-US" sz="2400" dirty="0">
                <a:latin typeface="Arial" charset="0"/>
              </a:rPr>
              <a:t> </a:t>
            </a:r>
            <a:r>
              <a:rPr lang="en-US" sz="2400" dirty="0" err="1">
                <a:latin typeface="Arial" charset="0"/>
              </a:rPr>
              <a:t>standar</a:t>
            </a:r>
            <a:r>
              <a:rPr lang="en-US" sz="2400" dirty="0">
                <a:latin typeface="Arial" charset="0"/>
              </a:rPr>
              <a:t> </a:t>
            </a:r>
            <a:r>
              <a:rPr lang="en-US" sz="2400" dirty="0" err="1">
                <a:latin typeface="Arial" charset="0"/>
              </a:rPr>
              <a:t>hidup</a:t>
            </a:r>
            <a:r>
              <a:rPr lang="en-US" sz="2400" dirty="0">
                <a:latin typeface="Arial" charset="0"/>
              </a:rPr>
              <a:t> </a:t>
            </a:r>
            <a:r>
              <a:rPr lang="en-US" sz="2400" dirty="0" err="1">
                <a:latin typeface="Arial" charset="0"/>
              </a:rPr>
              <a:t>masyarakat</a:t>
            </a:r>
            <a:r>
              <a:rPr lang="en-US" sz="2400" dirty="0">
                <a:latin typeface="Arial" charset="0"/>
              </a:rPr>
              <a:t>, </a:t>
            </a:r>
            <a:r>
              <a:rPr lang="en-US" sz="2400" dirty="0" err="1">
                <a:latin typeface="Arial" charset="0"/>
              </a:rPr>
              <a:t>mempunyai</a:t>
            </a:r>
            <a:r>
              <a:rPr lang="en-US" sz="2400" dirty="0">
                <a:latin typeface="Arial" charset="0"/>
              </a:rPr>
              <a:t> </a:t>
            </a:r>
            <a:r>
              <a:rPr lang="en-US" sz="2400" dirty="0" err="1">
                <a:latin typeface="Arial" charset="0"/>
              </a:rPr>
              <a:t>beberapa</a:t>
            </a:r>
            <a:r>
              <a:rPr lang="en-US" sz="2400" dirty="0">
                <a:latin typeface="Arial" charset="0"/>
              </a:rPr>
              <a:t> </a:t>
            </a:r>
            <a:r>
              <a:rPr lang="en-US" sz="2400" dirty="0" err="1">
                <a:latin typeface="Arial" charset="0"/>
              </a:rPr>
              <a:t>kekurangan</a:t>
            </a:r>
            <a:r>
              <a:rPr lang="en-US" sz="2400" dirty="0">
                <a:latin typeface="Arial" charset="0"/>
              </a:rPr>
              <a:t>, </a:t>
            </a:r>
            <a:r>
              <a:rPr lang="en-US" sz="2400" dirty="0" err="1">
                <a:latin typeface="Arial" charset="0"/>
              </a:rPr>
              <a:t>yaitu</a:t>
            </a:r>
            <a:r>
              <a:rPr lang="en-US" sz="2400" dirty="0">
                <a:latin typeface="Arial" charset="0"/>
              </a:rPr>
              <a:t>:</a:t>
            </a:r>
          </a:p>
          <a:p>
            <a:pPr marL="0" indent="0" algn="just">
              <a:buFont typeface="Wingdings" pitchFamily="2" charset="2"/>
              <a:buNone/>
              <a:tabLst>
                <a:tab pos="534988" algn="l"/>
              </a:tabLst>
            </a:pPr>
            <a:endParaRPr lang="en-US" sz="2400" dirty="0">
              <a:latin typeface="Arial" charset="0"/>
            </a:endParaRPr>
          </a:p>
          <a:p>
            <a:pPr marL="0" indent="0" algn="just">
              <a:buFont typeface="Wingdings" pitchFamily="2" charset="2"/>
              <a:buNone/>
              <a:tabLst>
                <a:tab pos="534988" algn="l"/>
              </a:tabLst>
            </a:pPr>
            <a:r>
              <a:rPr lang="en-US" sz="2400" dirty="0">
                <a:latin typeface="Arial" charset="0"/>
              </a:rPr>
              <a:t>1.	GDP </a:t>
            </a:r>
            <a:r>
              <a:rPr lang="en-US" sz="2400" dirty="0" err="1">
                <a:latin typeface="Arial" charset="0"/>
              </a:rPr>
              <a:t>tidak</a:t>
            </a:r>
            <a:r>
              <a:rPr lang="en-US" sz="2400" dirty="0">
                <a:latin typeface="Arial" charset="0"/>
              </a:rPr>
              <a:t> </a:t>
            </a:r>
            <a:r>
              <a:rPr lang="en-US" sz="2400" dirty="0" err="1">
                <a:latin typeface="Arial" charset="0"/>
              </a:rPr>
              <a:t>mencakup</a:t>
            </a:r>
            <a:r>
              <a:rPr lang="en-US" sz="2400" dirty="0">
                <a:latin typeface="Arial" charset="0"/>
              </a:rPr>
              <a:t> </a:t>
            </a:r>
            <a:r>
              <a:rPr lang="en-US" sz="2400" dirty="0" err="1">
                <a:latin typeface="Arial" charset="0"/>
              </a:rPr>
              <a:t>tipe</a:t>
            </a:r>
            <a:r>
              <a:rPr lang="en-US" sz="2400" dirty="0">
                <a:latin typeface="Arial" charset="0"/>
              </a:rPr>
              <a:t> </a:t>
            </a:r>
            <a:r>
              <a:rPr lang="en-US" sz="2400" dirty="0" err="1">
                <a:latin typeface="Arial" charset="0"/>
              </a:rPr>
              <a:t>tertentu</a:t>
            </a:r>
            <a:r>
              <a:rPr lang="en-US" sz="2400" dirty="0">
                <a:latin typeface="Arial" charset="0"/>
              </a:rPr>
              <a:t> </a:t>
            </a:r>
            <a:r>
              <a:rPr lang="en-US" sz="2400" dirty="0" err="1">
                <a:latin typeface="Arial" charset="0"/>
              </a:rPr>
              <a:t>aktifitas</a:t>
            </a:r>
            <a:r>
              <a:rPr lang="en-US" sz="2400" dirty="0">
                <a:latin typeface="Arial" charset="0"/>
              </a:rPr>
              <a:t> </a:t>
            </a:r>
            <a:r>
              <a:rPr lang="en-US" sz="2400" dirty="0" err="1">
                <a:latin typeface="Arial" charset="0"/>
              </a:rPr>
              <a:t>ekonomi</a:t>
            </a:r>
            <a:r>
              <a:rPr lang="en-US" sz="2400" dirty="0">
                <a:latin typeface="Arial" charset="0"/>
              </a:rPr>
              <a:t>, </a:t>
            </a:r>
            <a:r>
              <a:rPr lang="en-US" sz="2400" dirty="0" err="1">
                <a:latin typeface="Arial" charset="0"/>
              </a:rPr>
              <a:t>seperti</a:t>
            </a:r>
            <a:r>
              <a:rPr lang="en-US" sz="2400" dirty="0">
                <a:latin typeface="Arial" charset="0"/>
              </a:rPr>
              <a:t> 	</a:t>
            </a:r>
            <a:r>
              <a:rPr lang="en-US" sz="2400" i="1" dirty="0">
                <a:latin typeface="Arial" charset="0"/>
              </a:rPr>
              <a:t>home production</a:t>
            </a:r>
            <a:r>
              <a:rPr lang="en-US" sz="2400" dirty="0">
                <a:latin typeface="Arial" charset="0"/>
              </a:rPr>
              <a:t>. </a:t>
            </a:r>
            <a:r>
              <a:rPr lang="en-US" sz="2400" b="1" dirty="0" err="1">
                <a:solidFill>
                  <a:srgbClr val="800000"/>
                </a:solidFill>
                <a:latin typeface="Arial" charset="0"/>
              </a:rPr>
              <a:t>Contoh</a:t>
            </a:r>
            <a:r>
              <a:rPr lang="en-US" sz="2400" b="1" dirty="0">
                <a:solidFill>
                  <a:srgbClr val="800000"/>
                </a:solidFill>
                <a:latin typeface="Arial" charset="0"/>
              </a:rPr>
              <a:t>:</a:t>
            </a:r>
            <a:r>
              <a:rPr lang="en-US" sz="2400" dirty="0">
                <a:latin typeface="Arial" charset="0"/>
              </a:rPr>
              <a:t> </a:t>
            </a:r>
            <a:r>
              <a:rPr lang="en-US" sz="2400" dirty="0" err="1">
                <a:latin typeface="Arial" charset="0"/>
              </a:rPr>
              <a:t>nilai</a:t>
            </a:r>
            <a:r>
              <a:rPr lang="en-US" sz="2400" dirty="0">
                <a:latin typeface="Arial" charset="0"/>
              </a:rPr>
              <a:t> </a:t>
            </a:r>
            <a:r>
              <a:rPr lang="en-US" sz="2400" dirty="0" err="1">
                <a:latin typeface="Arial" charset="0"/>
              </a:rPr>
              <a:t>jasa</a:t>
            </a:r>
            <a:r>
              <a:rPr lang="en-US" sz="2400" dirty="0">
                <a:latin typeface="Arial" charset="0"/>
              </a:rPr>
              <a:t> yang </a:t>
            </a:r>
            <a:r>
              <a:rPr lang="en-US" sz="2400" dirty="0" err="1">
                <a:latin typeface="Arial" charset="0"/>
              </a:rPr>
              <a:t>disediakan</a:t>
            </a:r>
            <a:r>
              <a:rPr lang="en-US" sz="2400" dirty="0">
                <a:latin typeface="Arial" charset="0"/>
              </a:rPr>
              <a:t> </a:t>
            </a:r>
            <a:r>
              <a:rPr lang="en-US" sz="2400" dirty="0" err="1">
                <a:latin typeface="Arial" charset="0"/>
              </a:rPr>
              <a:t>orang</a:t>
            </a:r>
            <a:r>
              <a:rPr lang="en-US" sz="2400" dirty="0">
                <a:latin typeface="Arial" charset="0"/>
              </a:rPr>
              <a:t> 	</a:t>
            </a:r>
            <a:r>
              <a:rPr lang="en-US" sz="2400" dirty="0" err="1">
                <a:latin typeface="Arial" charset="0"/>
              </a:rPr>
              <a:t>tua</a:t>
            </a:r>
            <a:r>
              <a:rPr lang="en-US" sz="2400" dirty="0">
                <a:latin typeface="Arial" charset="0"/>
              </a:rPr>
              <a:t> yang </a:t>
            </a:r>
            <a:r>
              <a:rPr lang="en-US" sz="2400" dirty="0" err="1">
                <a:latin typeface="Arial" charset="0"/>
              </a:rPr>
              <a:t>tinggal</a:t>
            </a:r>
            <a:r>
              <a:rPr lang="en-US" sz="2400" dirty="0">
                <a:latin typeface="Arial" charset="0"/>
              </a:rPr>
              <a:t> </a:t>
            </a:r>
            <a:r>
              <a:rPr lang="en-US" sz="2400" dirty="0" err="1">
                <a:latin typeface="Arial" charset="0"/>
              </a:rPr>
              <a:t>di</a:t>
            </a:r>
            <a:r>
              <a:rPr lang="en-US" sz="2400" dirty="0">
                <a:latin typeface="Arial" charset="0"/>
              </a:rPr>
              <a:t> </a:t>
            </a:r>
            <a:r>
              <a:rPr lang="en-US" sz="2400" dirty="0" err="1">
                <a:latin typeface="Arial" charset="0"/>
              </a:rPr>
              <a:t>rumah</a:t>
            </a:r>
            <a:r>
              <a:rPr lang="en-US" sz="2400" dirty="0">
                <a:latin typeface="Arial" charset="0"/>
              </a:rPr>
              <a:t> </a:t>
            </a:r>
            <a:r>
              <a:rPr lang="en-US" sz="2400" dirty="0" err="1">
                <a:latin typeface="Arial" charset="0"/>
              </a:rPr>
              <a:t>dan</a:t>
            </a:r>
            <a:r>
              <a:rPr lang="en-US" sz="2400" dirty="0">
                <a:latin typeface="Arial" charset="0"/>
              </a:rPr>
              <a:t> </a:t>
            </a:r>
            <a:r>
              <a:rPr lang="en-US" sz="2400" dirty="0" err="1">
                <a:latin typeface="Arial" charset="0"/>
              </a:rPr>
              <a:t>membesarkan</a:t>
            </a:r>
            <a:r>
              <a:rPr lang="en-US" sz="2400" dirty="0">
                <a:latin typeface="Arial" charset="0"/>
              </a:rPr>
              <a:t> </a:t>
            </a:r>
            <a:r>
              <a:rPr lang="en-US" sz="2400" dirty="0" err="1">
                <a:latin typeface="Arial" charset="0"/>
              </a:rPr>
              <a:t>anak</a:t>
            </a:r>
            <a:r>
              <a:rPr lang="en-US" sz="2400" dirty="0">
                <a:latin typeface="Arial" charset="0"/>
              </a:rPr>
              <a:t> </a:t>
            </a:r>
            <a:r>
              <a:rPr lang="en-US" sz="2400" dirty="0" err="1">
                <a:latin typeface="Arial" charset="0"/>
              </a:rPr>
              <a:t>tidak</a:t>
            </a:r>
            <a:r>
              <a:rPr lang="en-US" sz="2400" dirty="0">
                <a:latin typeface="Arial" charset="0"/>
              </a:rPr>
              <a:t> 	</a:t>
            </a:r>
            <a:r>
              <a:rPr lang="en-US" sz="2400" dirty="0" err="1">
                <a:latin typeface="Arial" charset="0"/>
              </a:rPr>
              <a:t>dihitung</a:t>
            </a:r>
            <a:r>
              <a:rPr lang="en-US" sz="2400" dirty="0">
                <a:latin typeface="Arial" charset="0"/>
              </a:rPr>
              <a:t> </a:t>
            </a:r>
            <a:r>
              <a:rPr lang="en-US" sz="2400" dirty="0" err="1">
                <a:latin typeface="Arial" charset="0"/>
              </a:rPr>
              <a:t>dalam</a:t>
            </a:r>
            <a:r>
              <a:rPr lang="en-US" sz="2400" dirty="0">
                <a:latin typeface="Arial" charset="0"/>
              </a:rPr>
              <a:t> GDP, </a:t>
            </a:r>
            <a:r>
              <a:rPr lang="en-US" sz="2400" dirty="0" err="1">
                <a:latin typeface="Arial" charset="0"/>
              </a:rPr>
              <a:t>tetapi</a:t>
            </a:r>
            <a:r>
              <a:rPr lang="en-US" sz="2400" dirty="0">
                <a:latin typeface="Arial" charset="0"/>
              </a:rPr>
              <a:t> </a:t>
            </a:r>
            <a:r>
              <a:rPr lang="en-US" sz="2400" dirty="0" err="1">
                <a:latin typeface="Arial" charset="0"/>
              </a:rPr>
              <a:t>jasa</a:t>
            </a:r>
            <a:r>
              <a:rPr lang="en-US" sz="2400" dirty="0">
                <a:latin typeface="Arial" charset="0"/>
              </a:rPr>
              <a:t> </a:t>
            </a:r>
            <a:r>
              <a:rPr lang="en-US" sz="2400" dirty="0" err="1" smtClean="0">
                <a:latin typeface="Arial" charset="0"/>
              </a:rPr>
              <a:t>sama</a:t>
            </a:r>
            <a:r>
              <a:rPr lang="en-US" sz="2400" dirty="0" smtClean="0">
                <a:latin typeface="Arial" charset="0"/>
              </a:rPr>
              <a:t> </a:t>
            </a:r>
            <a:r>
              <a:rPr lang="en-US" sz="2400" dirty="0">
                <a:latin typeface="Arial" charset="0"/>
              </a:rPr>
              <a:t>yang </a:t>
            </a:r>
            <a:r>
              <a:rPr lang="en-US" sz="2400" dirty="0" err="1">
                <a:latin typeface="Arial" charset="0"/>
              </a:rPr>
              <a:t>disediakan</a:t>
            </a:r>
            <a:r>
              <a:rPr lang="en-US" sz="2400" dirty="0">
                <a:latin typeface="Arial" charset="0"/>
              </a:rPr>
              <a:t> 	</a:t>
            </a:r>
            <a:r>
              <a:rPr lang="en-US" sz="2400" dirty="0" err="1">
                <a:latin typeface="Arial" charset="0"/>
              </a:rPr>
              <a:t>perawat</a:t>
            </a:r>
            <a:r>
              <a:rPr lang="en-US" sz="2400" dirty="0">
                <a:latin typeface="Arial" charset="0"/>
              </a:rPr>
              <a:t> </a:t>
            </a:r>
            <a:r>
              <a:rPr lang="en-US" sz="2400" dirty="0" err="1">
                <a:latin typeface="Arial" charset="0"/>
              </a:rPr>
              <a:t>profesional</a:t>
            </a:r>
            <a:r>
              <a:rPr lang="en-US" sz="2400" dirty="0">
                <a:latin typeface="Arial" charset="0"/>
              </a:rPr>
              <a:t> </a:t>
            </a:r>
            <a:r>
              <a:rPr lang="en-US" sz="2400" dirty="0" err="1">
                <a:latin typeface="Arial" charset="0"/>
              </a:rPr>
              <a:t>dihitung</a:t>
            </a:r>
            <a:r>
              <a:rPr lang="en-US" sz="2400" dirty="0">
                <a:latin typeface="Arial" charset="0"/>
              </a:rPr>
              <a:t> </a:t>
            </a:r>
            <a:r>
              <a:rPr lang="en-US" sz="2400" dirty="0" err="1">
                <a:latin typeface="Arial" charset="0"/>
              </a:rPr>
              <a:t>dalam</a:t>
            </a:r>
            <a:r>
              <a:rPr lang="en-US" sz="2400" dirty="0">
                <a:latin typeface="Arial" charset="0"/>
              </a:rPr>
              <a:t> GDP.</a:t>
            </a:r>
            <a:endParaRPr lang="ms-MY" sz="2400" dirty="0">
              <a:latin typeface="Arial"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1150938" y="214313"/>
            <a:ext cx="7793037" cy="1198562"/>
          </a:xfrm>
        </p:spPr>
        <p:txBody>
          <a:bodyPr/>
          <a:lstStyle/>
          <a:p>
            <a:pPr algn="ctr"/>
            <a:r>
              <a:rPr lang="en-US" sz="3600" b="1">
                <a:effectLst>
                  <a:outerShdw blurRad="38100" dist="38100" dir="2700000" algn="tl">
                    <a:srgbClr val="000000"/>
                  </a:outerShdw>
                </a:effectLst>
                <a:latin typeface="Arial" charset="0"/>
              </a:rPr>
              <a:t>DEGRADASI LINGKUNGAN DAN UKURAN INCOME (2)</a:t>
            </a:r>
            <a:endParaRPr lang="ms-MY" sz="3600" b="1">
              <a:effectLst>
                <a:outerShdw blurRad="38100" dist="38100" dir="2700000" algn="tl">
                  <a:srgbClr val="000000"/>
                </a:outerShdw>
              </a:effectLst>
              <a:latin typeface="Arial" charset="0"/>
            </a:endParaRPr>
          </a:p>
        </p:txBody>
      </p:sp>
      <p:sp>
        <p:nvSpPr>
          <p:cNvPr id="47107" name="Rectangle 3"/>
          <p:cNvSpPr>
            <a:spLocks noGrp="1" noChangeArrowheads="1"/>
          </p:cNvSpPr>
          <p:nvPr>
            <p:ph type="body" idx="1"/>
          </p:nvPr>
        </p:nvSpPr>
        <p:spPr>
          <a:xfrm>
            <a:off x="179388" y="2017713"/>
            <a:ext cx="8775700" cy="4840287"/>
          </a:xfrm>
        </p:spPr>
        <p:txBody>
          <a:bodyPr/>
          <a:lstStyle/>
          <a:p>
            <a:pPr marL="0" indent="0" algn="just">
              <a:buFont typeface="Wingdings" pitchFamily="2" charset="2"/>
              <a:buNone/>
              <a:tabLst>
                <a:tab pos="533400" algn="l"/>
              </a:tabLst>
            </a:pPr>
            <a:r>
              <a:rPr lang="en-US" sz="2400">
                <a:latin typeface="Arial" charset="0"/>
              </a:rPr>
              <a:t>2.	GDP tidak memasukkan aspek lainnya dari kualitas 	lingkungan </a:t>
            </a:r>
            <a:r>
              <a:rPr lang="en-US" sz="2400">
                <a:solidFill>
                  <a:srgbClr val="800000"/>
                </a:solidFill>
                <a:latin typeface="Arial" charset="0"/>
                <a:sym typeface="Wingdings" pitchFamily="2" charset="2"/>
              </a:rPr>
              <a:t></a:t>
            </a:r>
            <a:r>
              <a:rPr lang="en-US" sz="2400">
                <a:latin typeface="Arial" charset="0"/>
                <a:sym typeface="Wingdings" pitchFamily="2" charset="2"/>
              </a:rPr>
              <a:t> kualitas lingkungan makin baik, maka 	kesejahteraan sosial makin baik.</a:t>
            </a:r>
          </a:p>
          <a:p>
            <a:pPr marL="0" indent="0" algn="just">
              <a:buFont typeface="Wingdings" pitchFamily="2" charset="2"/>
              <a:buNone/>
              <a:tabLst>
                <a:tab pos="533400" algn="l"/>
              </a:tabLst>
            </a:pPr>
            <a:endParaRPr lang="en-US" sz="2400">
              <a:latin typeface="Arial" charset="0"/>
              <a:sym typeface="Wingdings" pitchFamily="2" charset="2"/>
            </a:endParaRPr>
          </a:p>
          <a:p>
            <a:pPr marL="0" indent="0" algn="just">
              <a:buFont typeface="Wingdings" pitchFamily="2" charset="2"/>
              <a:buNone/>
              <a:tabLst>
                <a:tab pos="533400" algn="l"/>
              </a:tabLst>
            </a:pPr>
            <a:r>
              <a:rPr lang="en-US" sz="2400">
                <a:latin typeface="Arial" charset="0"/>
                <a:sym typeface="Wingdings" pitchFamily="2" charset="2"/>
              </a:rPr>
              <a:t>3.	GDP tidak mengukur bagaimana aktifitas ekonomi saat ini 	mengurangi kemampuan produksi dan pendapatan di masa 	akan datang karena sumberdaya alam menurun.</a:t>
            </a:r>
          </a:p>
          <a:p>
            <a:pPr marL="0" indent="0" algn="just">
              <a:buFont typeface="Wingdings" pitchFamily="2" charset="2"/>
              <a:buNone/>
              <a:tabLst>
                <a:tab pos="533400" algn="l"/>
              </a:tabLst>
            </a:pPr>
            <a:endParaRPr lang="en-US" sz="2400">
              <a:latin typeface="Arial" charset="0"/>
            </a:endParaRPr>
          </a:p>
          <a:p>
            <a:pPr marL="0" indent="0" algn="just">
              <a:buFont typeface="Wingdings" pitchFamily="2" charset="2"/>
              <a:buNone/>
              <a:tabLst>
                <a:tab pos="533400" algn="l"/>
              </a:tabLst>
            </a:pPr>
            <a:r>
              <a:rPr lang="en-US" sz="2400">
                <a:latin typeface="Arial" charset="0"/>
              </a:rPr>
              <a:t>	¶	Para ahli setuju bahwasanya </a:t>
            </a:r>
            <a:r>
              <a:rPr lang="en-US" sz="2400" b="1">
                <a:solidFill>
                  <a:srgbClr val="800000"/>
                </a:solidFill>
                <a:latin typeface="Arial" charset="0"/>
              </a:rPr>
              <a:t>lingkungan harus 			dimasukkan sebagai salah satu aspek penentuan 	  		kebijakan makroekonomi</a:t>
            </a:r>
            <a:r>
              <a:rPr lang="en-US" sz="2400">
                <a:latin typeface="Arial" charset="0"/>
              </a:rPr>
              <a:t> (GDP) agar kebijakan 			tersebut nantinya tidak menimbulkan permasalahan.</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1116013" y="0"/>
            <a:ext cx="7793037" cy="1127125"/>
          </a:xfrm>
        </p:spPr>
        <p:txBody>
          <a:bodyPr/>
          <a:lstStyle/>
          <a:p>
            <a:pPr algn="ctr"/>
            <a:r>
              <a:rPr lang="en-US" sz="3600" b="1">
                <a:effectLst>
                  <a:outerShdw blurRad="38100" dist="38100" dir="2700000" algn="tl">
                    <a:srgbClr val="000000"/>
                  </a:outerShdw>
                </a:effectLst>
                <a:latin typeface="Arial" charset="0"/>
              </a:rPr>
              <a:t>GDP, SUSTAINABILITY AND ENVIRONMENTAL QUALITY (1)</a:t>
            </a:r>
            <a:endParaRPr lang="ms-MY" sz="3600" b="1">
              <a:effectLst>
                <a:outerShdw blurRad="38100" dist="38100" dir="2700000" algn="tl">
                  <a:srgbClr val="000000"/>
                </a:outerShdw>
              </a:effectLst>
              <a:latin typeface="Arial" charset="0"/>
            </a:endParaRPr>
          </a:p>
        </p:txBody>
      </p:sp>
      <p:sp>
        <p:nvSpPr>
          <p:cNvPr id="33795" name="Rectangle 3"/>
          <p:cNvSpPr>
            <a:spLocks noGrp="1" noChangeArrowheads="1"/>
          </p:cNvSpPr>
          <p:nvPr>
            <p:ph type="body" idx="1"/>
          </p:nvPr>
        </p:nvSpPr>
        <p:spPr>
          <a:xfrm>
            <a:off x="0" y="2276475"/>
            <a:ext cx="8955088" cy="4581525"/>
          </a:xfrm>
        </p:spPr>
        <p:txBody>
          <a:bodyPr/>
          <a:lstStyle/>
          <a:p>
            <a:pPr marL="0" indent="0" algn="just">
              <a:buFont typeface="Wingdings" pitchFamily="2" charset="2"/>
              <a:buNone/>
            </a:pPr>
            <a:r>
              <a:rPr lang="en-US" sz="2400">
                <a:latin typeface="Arial" charset="0"/>
              </a:rPr>
              <a:t>Menurut argumentasi penyokong perbaikan pengukuran GDP dengan memasukkan kehilangan kapasitas penerimaan pendapatan masa depan </a:t>
            </a:r>
            <a:r>
              <a:rPr lang="en-US" sz="2400">
                <a:solidFill>
                  <a:srgbClr val="800000"/>
                </a:solidFill>
                <a:latin typeface="Arial" charset="0"/>
                <a:sym typeface="Wingdings" pitchFamily="2" charset="2"/>
              </a:rPr>
              <a:t></a:t>
            </a:r>
            <a:r>
              <a:rPr lang="en-US" sz="2400">
                <a:latin typeface="Arial" charset="0"/>
                <a:sym typeface="Wingdings" pitchFamily="2" charset="2"/>
              </a:rPr>
              <a:t> beberapa pola pertumbuhan secara alami sebenarnya tidak </a:t>
            </a:r>
            <a:r>
              <a:rPr lang="en-US" sz="2400" i="1">
                <a:latin typeface="Arial" charset="0"/>
                <a:sym typeface="Wingdings" pitchFamily="2" charset="2"/>
              </a:rPr>
              <a:t>sustainable </a:t>
            </a:r>
            <a:r>
              <a:rPr lang="en-US" sz="2400">
                <a:latin typeface="Arial" charset="0"/>
                <a:sym typeface="Wingdings" pitchFamily="2" charset="2"/>
              </a:rPr>
              <a:t>(berkelanjutan). </a:t>
            </a:r>
          </a:p>
          <a:p>
            <a:pPr marL="0" indent="0" algn="just">
              <a:buFont typeface="Wingdings" pitchFamily="2" charset="2"/>
              <a:buNone/>
            </a:pPr>
            <a:endParaRPr lang="en-US" sz="2400">
              <a:latin typeface="Arial" charset="0"/>
              <a:sym typeface="Wingdings" pitchFamily="2" charset="2"/>
            </a:endParaRPr>
          </a:p>
          <a:p>
            <a:pPr marL="0" indent="0" algn="just">
              <a:buFont typeface="Wingdings" pitchFamily="2" charset="2"/>
              <a:buNone/>
            </a:pPr>
            <a:endParaRPr lang="en-US" sz="1200">
              <a:latin typeface="Arial" charset="0"/>
              <a:sym typeface="Wingdings" pitchFamily="2" charset="2"/>
            </a:endParaRPr>
          </a:p>
          <a:p>
            <a:pPr marL="0" indent="0" algn="just">
              <a:buFont typeface="Wingdings" pitchFamily="2" charset="2"/>
              <a:buNone/>
            </a:pPr>
            <a:r>
              <a:rPr lang="en-US" sz="2400">
                <a:latin typeface="Arial" charset="0"/>
                <a:sym typeface="Wingdings" pitchFamily="2" charset="2"/>
              </a:rPr>
              <a:t>Pola pertumbuhan GDP apakah yang </a:t>
            </a:r>
            <a:r>
              <a:rPr lang="en-US" sz="2400" i="1">
                <a:latin typeface="Arial" charset="0"/>
                <a:sym typeface="Wingdings" pitchFamily="2" charset="2"/>
              </a:rPr>
              <a:t>sustainable</a:t>
            </a:r>
            <a:r>
              <a:rPr lang="en-US" sz="2400">
                <a:latin typeface="Arial" charset="0"/>
                <a:sym typeface="Wingdings" pitchFamily="2" charset="2"/>
              </a:rPr>
              <a:t>? Dan pola apakah yang tidak? Jawaban pertanyaan ini bergantung pada akumulasi modal yang mengiringi pertumbuhan.</a:t>
            </a:r>
          </a:p>
          <a:p>
            <a:pPr marL="0" indent="0" algn="just">
              <a:buFont typeface="Wingdings" pitchFamily="2" charset="2"/>
              <a:buNone/>
            </a:pPr>
            <a:endParaRPr lang="en-US" sz="1400">
              <a:latin typeface="Arial" charset="0"/>
              <a:sym typeface="Wingdings" pitchFamily="2" charset="2"/>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1116013" y="0"/>
            <a:ext cx="7793037" cy="1127125"/>
          </a:xfrm>
        </p:spPr>
        <p:txBody>
          <a:bodyPr/>
          <a:lstStyle/>
          <a:p>
            <a:pPr algn="ctr"/>
            <a:r>
              <a:rPr lang="en-US" sz="3600" b="1">
                <a:effectLst>
                  <a:outerShdw blurRad="38100" dist="38100" dir="2700000" algn="tl">
                    <a:srgbClr val="000000"/>
                  </a:outerShdw>
                </a:effectLst>
                <a:latin typeface="Arial" charset="0"/>
              </a:rPr>
              <a:t>GDP, SUSTAINABILITY AND ENVIRONMENTAL QUALITY (2)</a:t>
            </a:r>
            <a:endParaRPr lang="ms-MY" sz="3600" b="1">
              <a:effectLst>
                <a:outerShdw blurRad="38100" dist="38100" dir="2700000" algn="tl">
                  <a:srgbClr val="000000"/>
                </a:outerShdw>
              </a:effectLst>
              <a:latin typeface="Arial" charset="0"/>
            </a:endParaRPr>
          </a:p>
        </p:txBody>
      </p:sp>
      <p:sp>
        <p:nvSpPr>
          <p:cNvPr id="48131" name="Rectangle 3"/>
          <p:cNvSpPr>
            <a:spLocks noGrp="1" noChangeArrowheads="1"/>
          </p:cNvSpPr>
          <p:nvPr>
            <p:ph type="body" idx="1"/>
          </p:nvPr>
        </p:nvSpPr>
        <p:spPr>
          <a:xfrm>
            <a:off x="0" y="2017713"/>
            <a:ext cx="8955088" cy="4840287"/>
          </a:xfrm>
        </p:spPr>
        <p:txBody>
          <a:bodyPr/>
          <a:lstStyle/>
          <a:p>
            <a:pPr marL="0" indent="0" algn="just">
              <a:buFont typeface="Wingdings" pitchFamily="2" charset="2"/>
              <a:buNone/>
            </a:pPr>
            <a:r>
              <a:rPr lang="en-US" sz="2400" b="1">
                <a:solidFill>
                  <a:srgbClr val="800000"/>
                </a:solidFill>
                <a:latin typeface="Arial" charset="0"/>
                <a:sym typeface="Wingdings" pitchFamily="2" charset="2"/>
              </a:rPr>
              <a:t>Secara umum:</a:t>
            </a:r>
            <a:r>
              <a:rPr lang="en-US" sz="2400">
                <a:latin typeface="Arial" charset="0"/>
                <a:sym typeface="Wingdings" pitchFamily="2" charset="2"/>
              </a:rPr>
              <a:t> jika peningkatan pendapatan dihubungkan akumulasi modal, maka pertumbuhan tersebut </a:t>
            </a:r>
            <a:r>
              <a:rPr lang="en-US" sz="2400" i="1">
                <a:solidFill>
                  <a:srgbClr val="800000"/>
                </a:solidFill>
                <a:latin typeface="Arial" charset="0"/>
                <a:sym typeface="Wingdings" pitchFamily="2" charset="2"/>
              </a:rPr>
              <a:t>sustainable</a:t>
            </a:r>
            <a:r>
              <a:rPr lang="en-US" sz="2400">
                <a:latin typeface="Arial" charset="0"/>
                <a:sym typeface="Wingdings" pitchFamily="2" charset="2"/>
              </a:rPr>
              <a:t>. </a:t>
            </a:r>
            <a:r>
              <a:rPr lang="en-US" sz="2400" b="1">
                <a:solidFill>
                  <a:srgbClr val="800000"/>
                </a:solidFill>
                <a:latin typeface="Arial" charset="0"/>
                <a:sym typeface="Wingdings" pitchFamily="2" charset="2"/>
              </a:rPr>
              <a:t>Sebaliknya</a:t>
            </a:r>
            <a:r>
              <a:rPr lang="en-US" sz="2400">
                <a:latin typeface="Arial" charset="0"/>
                <a:sym typeface="Wingdings" pitchFamily="2" charset="2"/>
              </a:rPr>
              <a:t>, apabila pertumbuhan pendapatan dihubungkan dengan penurunan jumlah modal, maka tingkat pendapatan tersebut </a:t>
            </a:r>
            <a:r>
              <a:rPr lang="en-US" sz="2400" i="1">
                <a:solidFill>
                  <a:srgbClr val="800000"/>
                </a:solidFill>
                <a:latin typeface="Arial" charset="0"/>
                <a:sym typeface="Wingdings" pitchFamily="2" charset="2"/>
              </a:rPr>
              <a:t>insustainable</a:t>
            </a:r>
            <a:r>
              <a:rPr lang="en-US" sz="2400">
                <a:latin typeface="Arial" charset="0"/>
                <a:sym typeface="Wingdings" pitchFamily="2" charset="2"/>
              </a:rPr>
              <a:t>.</a:t>
            </a:r>
          </a:p>
          <a:p>
            <a:pPr marL="0" indent="0" algn="just">
              <a:buFont typeface="Wingdings" pitchFamily="2" charset="2"/>
              <a:buNone/>
            </a:pPr>
            <a:endParaRPr lang="en-US" sz="2400">
              <a:latin typeface="Arial" charset="0"/>
              <a:sym typeface="Wingdings" pitchFamily="2" charset="2"/>
            </a:endParaRPr>
          </a:p>
          <a:p>
            <a:pPr marL="0" indent="0" algn="just">
              <a:buFont typeface="Wingdings" pitchFamily="2" charset="2"/>
              <a:buNone/>
            </a:pPr>
            <a:r>
              <a:rPr lang="en-US" sz="2400">
                <a:latin typeface="Arial" charset="0"/>
              </a:rPr>
              <a:t>Ahli ekonomi yang optimis dengan prospek pertumbuhan GDP yang </a:t>
            </a:r>
            <a:r>
              <a:rPr lang="en-US" sz="2400" i="1">
                <a:latin typeface="Arial" charset="0"/>
              </a:rPr>
              <a:t>sustainable</a:t>
            </a:r>
            <a:r>
              <a:rPr lang="en-US" sz="2400">
                <a:latin typeface="Arial" charset="0"/>
              </a:rPr>
              <a:t> membagi </a:t>
            </a:r>
            <a:r>
              <a:rPr lang="en-US" sz="2400" b="1">
                <a:solidFill>
                  <a:srgbClr val="800000"/>
                </a:solidFill>
                <a:latin typeface="Arial" charset="0"/>
              </a:rPr>
              <a:t>3 tipe modal</a:t>
            </a:r>
            <a:r>
              <a:rPr lang="en-US" sz="2400">
                <a:latin typeface="Arial" charset="0"/>
              </a:rPr>
              <a:t>, yaitu: </a:t>
            </a:r>
          </a:p>
          <a:p>
            <a:pPr marL="0" indent="0" algn="just">
              <a:buFont typeface="Wingdings" pitchFamily="2" charset="2"/>
              <a:buNone/>
            </a:pPr>
            <a:r>
              <a:rPr lang="ms-MY" sz="2400">
                <a:latin typeface="Arial" charset="0"/>
              </a:rPr>
              <a:t>♥	</a:t>
            </a:r>
            <a:r>
              <a:rPr lang="ms-MY" sz="2400" i="1">
                <a:latin typeface="Arial" charset="0"/>
              </a:rPr>
              <a:t>human-made capital</a:t>
            </a:r>
            <a:r>
              <a:rPr lang="ms-MY" sz="2400">
                <a:latin typeface="Arial" charset="0"/>
              </a:rPr>
              <a:t> </a:t>
            </a:r>
            <a:r>
              <a:rPr lang="ms-MY" sz="2400">
                <a:latin typeface="Arial" charset="0"/>
                <a:sym typeface="Wingdings" pitchFamily="2" charset="2"/>
              </a:rPr>
              <a:t> pabrik2, jalan2 dll</a:t>
            </a:r>
            <a:endParaRPr lang="ms-MY" sz="2400">
              <a:latin typeface="Arial" charset="0"/>
            </a:endParaRPr>
          </a:p>
          <a:p>
            <a:pPr marL="0" indent="0" algn="just">
              <a:buFont typeface="Wingdings" pitchFamily="2" charset="2"/>
              <a:buNone/>
            </a:pPr>
            <a:r>
              <a:rPr lang="ms-MY" sz="2400">
                <a:latin typeface="Arial" charset="0"/>
              </a:rPr>
              <a:t>♥	</a:t>
            </a:r>
            <a:r>
              <a:rPr lang="ms-MY" sz="2400" i="1">
                <a:latin typeface="Arial" charset="0"/>
              </a:rPr>
              <a:t>human capital</a:t>
            </a:r>
            <a:r>
              <a:rPr lang="ms-MY" sz="2400">
                <a:latin typeface="Arial" charset="0"/>
              </a:rPr>
              <a:t> </a:t>
            </a:r>
            <a:r>
              <a:rPr lang="ms-MY" sz="2400">
                <a:latin typeface="Arial" charset="0"/>
                <a:sym typeface="Wingdings" pitchFamily="2" charset="2"/>
              </a:rPr>
              <a:t> kuantitas dan kualitas tenaga kerja</a:t>
            </a:r>
            <a:endParaRPr lang="ms-MY" sz="2400">
              <a:latin typeface="Arial" charset="0"/>
            </a:endParaRPr>
          </a:p>
          <a:p>
            <a:pPr marL="0" indent="0" algn="just">
              <a:buFont typeface="Wingdings" pitchFamily="2" charset="2"/>
              <a:buNone/>
            </a:pPr>
            <a:r>
              <a:rPr lang="ms-MY" sz="2400">
                <a:latin typeface="Arial" charset="0"/>
              </a:rPr>
              <a:t>♥	</a:t>
            </a:r>
            <a:r>
              <a:rPr lang="ms-MY" sz="2400" i="1">
                <a:latin typeface="Arial" charset="0"/>
              </a:rPr>
              <a:t>natural capital</a:t>
            </a:r>
            <a:r>
              <a:rPr lang="ms-MY" sz="2400">
                <a:latin typeface="Arial" charset="0"/>
              </a:rPr>
              <a:t> </a:t>
            </a:r>
            <a:r>
              <a:rPr lang="ms-MY" sz="2400">
                <a:latin typeface="Arial" charset="0"/>
                <a:sym typeface="Wingdings" pitchFamily="2" charset="2"/>
              </a:rPr>
              <a:t> minyak, bahan tambang dll (</a:t>
            </a:r>
            <a:r>
              <a:rPr lang="ms-MY" sz="2400" i="1">
                <a:latin typeface="Arial" charset="0"/>
                <a:sym typeface="Wingdings" pitchFamily="2" charset="2"/>
              </a:rPr>
              <a:t>extractable</a:t>
            </a:r>
            <a:r>
              <a:rPr lang="ms-MY" sz="2400">
                <a:latin typeface="Arial" charset="0"/>
                <a:sym typeface="Wingdings" pitchFamily="2" charset="2"/>
              </a:rPr>
              <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50938" y="214313"/>
            <a:ext cx="7793037" cy="622300"/>
          </a:xfrm>
        </p:spPr>
        <p:txBody>
          <a:bodyPr/>
          <a:lstStyle/>
          <a:p>
            <a:pPr algn="ctr"/>
            <a:r>
              <a:rPr lang="en-US" sz="3600" b="1">
                <a:effectLst>
                  <a:outerShdw blurRad="38100" dist="38100" dir="2700000" algn="tl">
                    <a:srgbClr val="000000"/>
                  </a:outerShdw>
                </a:effectLst>
                <a:latin typeface="Arial" charset="0"/>
              </a:rPr>
              <a:t>PENDAHULUAN</a:t>
            </a:r>
            <a:endParaRPr lang="ms-MY" sz="3600" b="1">
              <a:effectLst>
                <a:outerShdw blurRad="38100" dist="38100" dir="2700000" algn="tl">
                  <a:srgbClr val="000000"/>
                </a:outerShdw>
              </a:effectLst>
              <a:latin typeface="Arial" charset="0"/>
            </a:endParaRPr>
          </a:p>
        </p:txBody>
      </p:sp>
      <p:sp>
        <p:nvSpPr>
          <p:cNvPr id="16387" name="Rectangle 3"/>
          <p:cNvSpPr>
            <a:spLocks noGrp="1" noChangeArrowheads="1"/>
          </p:cNvSpPr>
          <p:nvPr>
            <p:ph type="body" idx="1"/>
          </p:nvPr>
        </p:nvSpPr>
        <p:spPr>
          <a:xfrm>
            <a:off x="179388" y="2060575"/>
            <a:ext cx="8632825" cy="4114800"/>
          </a:xfrm>
        </p:spPr>
        <p:txBody>
          <a:bodyPr/>
          <a:lstStyle/>
          <a:p>
            <a:pPr marL="0" indent="0" algn="just">
              <a:buFont typeface="Wingdings" pitchFamily="2" charset="2"/>
              <a:buNone/>
              <a:tabLst>
                <a:tab pos="533400" algn="l"/>
              </a:tabLst>
            </a:pPr>
            <a:r>
              <a:rPr lang="en-US" sz="2400" dirty="0" err="1">
                <a:latin typeface="Arial" charset="0"/>
              </a:rPr>
              <a:t>Fokus</a:t>
            </a:r>
            <a:r>
              <a:rPr lang="en-US" sz="2400" dirty="0">
                <a:latin typeface="Arial" charset="0"/>
              </a:rPr>
              <a:t> </a:t>
            </a:r>
            <a:r>
              <a:rPr lang="en-US" sz="2400" dirty="0" err="1">
                <a:latin typeface="Arial" charset="0"/>
              </a:rPr>
              <a:t>dalam</a:t>
            </a:r>
            <a:r>
              <a:rPr lang="en-US" sz="2400" dirty="0">
                <a:latin typeface="Arial" charset="0"/>
              </a:rPr>
              <a:t> </a:t>
            </a:r>
            <a:r>
              <a:rPr lang="en-US" sz="2400" dirty="0" err="1">
                <a:latin typeface="Arial" charset="0"/>
              </a:rPr>
              <a:t>pembahasan</a:t>
            </a:r>
            <a:r>
              <a:rPr lang="en-US" sz="2400" dirty="0">
                <a:latin typeface="Arial" charset="0"/>
              </a:rPr>
              <a:t> </a:t>
            </a:r>
            <a:r>
              <a:rPr lang="en-US" sz="2400" dirty="0" err="1">
                <a:latin typeface="Arial" charset="0"/>
              </a:rPr>
              <a:t>ini</a:t>
            </a:r>
            <a:r>
              <a:rPr lang="en-US" sz="2400" dirty="0">
                <a:latin typeface="Arial" charset="0"/>
              </a:rPr>
              <a:t> </a:t>
            </a:r>
            <a:r>
              <a:rPr lang="en-US" sz="2400" dirty="0" err="1">
                <a:latin typeface="Arial" charset="0"/>
              </a:rPr>
              <a:t>adalah</a:t>
            </a:r>
            <a:r>
              <a:rPr lang="en-US" sz="2400" dirty="0">
                <a:latin typeface="Arial" charset="0"/>
              </a:rPr>
              <a:t>:</a:t>
            </a:r>
          </a:p>
          <a:p>
            <a:pPr marL="0" indent="0" algn="just">
              <a:buFont typeface="Wingdings" pitchFamily="2" charset="2"/>
              <a:buNone/>
              <a:tabLst>
                <a:tab pos="533400" algn="l"/>
              </a:tabLst>
            </a:pPr>
            <a:r>
              <a:rPr lang="en-US" sz="2400" dirty="0">
                <a:latin typeface="Arial" charset="0"/>
              </a:rPr>
              <a:t>♣	</a:t>
            </a:r>
            <a:r>
              <a:rPr lang="en-US" sz="2400" dirty="0" err="1">
                <a:latin typeface="Arial" charset="0"/>
              </a:rPr>
              <a:t>apa</a:t>
            </a:r>
            <a:r>
              <a:rPr lang="en-US" sz="2400" dirty="0">
                <a:latin typeface="Arial" charset="0"/>
              </a:rPr>
              <a:t> </a:t>
            </a:r>
            <a:r>
              <a:rPr lang="en-US" sz="2400" dirty="0" err="1">
                <a:latin typeface="Arial" charset="0"/>
              </a:rPr>
              <a:t>dampak</a:t>
            </a:r>
            <a:r>
              <a:rPr lang="en-US" sz="2400" dirty="0">
                <a:latin typeface="Arial" charset="0"/>
              </a:rPr>
              <a:t> </a:t>
            </a:r>
            <a:r>
              <a:rPr lang="en-US" sz="2400" dirty="0" err="1">
                <a:latin typeface="Arial" charset="0"/>
              </a:rPr>
              <a:t>pertumbuhan</a:t>
            </a:r>
            <a:r>
              <a:rPr lang="en-US" sz="2400" dirty="0">
                <a:latin typeface="Arial" charset="0"/>
              </a:rPr>
              <a:t> </a:t>
            </a:r>
            <a:r>
              <a:rPr lang="en-US" sz="2400" dirty="0" err="1">
                <a:latin typeface="Arial" charset="0"/>
              </a:rPr>
              <a:t>makroekonomi</a:t>
            </a:r>
            <a:r>
              <a:rPr lang="en-US" sz="2400" dirty="0">
                <a:latin typeface="Arial" charset="0"/>
              </a:rPr>
              <a:t> </a:t>
            </a:r>
            <a:r>
              <a:rPr lang="en-US" sz="2400" dirty="0" err="1">
                <a:latin typeface="Arial" charset="0"/>
              </a:rPr>
              <a:t>terhadap</a:t>
            </a:r>
            <a:r>
              <a:rPr lang="en-US" sz="2400" dirty="0">
                <a:latin typeface="Arial" charset="0"/>
              </a:rPr>
              <a:t> 	</a:t>
            </a:r>
            <a:r>
              <a:rPr lang="en-US" sz="2400" dirty="0" err="1">
                <a:latin typeface="Arial" charset="0"/>
              </a:rPr>
              <a:t>lingkungan</a:t>
            </a:r>
            <a:r>
              <a:rPr lang="en-US" sz="2400" dirty="0">
                <a:latin typeface="Arial" charset="0"/>
              </a:rPr>
              <a:t>?</a:t>
            </a:r>
          </a:p>
          <a:p>
            <a:pPr marL="0" indent="0" algn="just">
              <a:buFont typeface="Wingdings" pitchFamily="2" charset="2"/>
              <a:buNone/>
              <a:tabLst>
                <a:tab pos="533400" algn="l"/>
              </a:tabLst>
            </a:pPr>
            <a:r>
              <a:rPr lang="en-US" sz="2400" dirty="0">
                <a:latin typeface="Arial" charset="0"/>
              </a:rPr>
              <a:t>♣	</a:t>
            </a:r>
            <a:r>
              <a:rPr lang="en-US" sz="2400" dirty="0" err="1">
                <a:latin typeface="Arial" charset="0"/>
              </a:rPr>
              <a:t>apa</a:t>
            </a:r>
            <a:r>
              <a:rPr lang="en-US" sz="2400" dirty="0">
                <a:latin typeface="Arial" charset="0"/>
              </a:rPr>
              <a:t> </a:t>
            </a:r>
            <a:r>
              <a:rPr lang="en-US" sz="2400" dirty="0" err="1">
                <a:latin typeface="Arial" charset="0"/>
              </a:rPr>
              <a:t>dampak</a:t>
            </a:r>
            <a:r>
              <a:rPr lang="en-US" sz="2400" dirty="0">
                <a:latin typeface="Arial" charset="0"/>
              </a:rPr>
              <a:t> </a:t>
            </a:r>
            <a:r>
              <a:rPr lang="en-US" sz="2400" dirty="0" err="1">
                <a:latin typeface="Arial" charset="0"/>
              </a:rPr>
              <a:t>perubahan</a:t>
            </a:r>
            <a:r>
              <a:rPr lang="en-US" sz="2400" dirty="0">
                <a:latin typeface="Arial" charset="0"/>
              </a:rPr>
              <a:t> </a:t>
            </a:r>
            <a:r>
              <a:rPr lang="en-US" sz="2400" dirty="0" err="1">
                <a:latin typeface="Arial" charset="0"/>
              </a:rPr>
              <a:t>lingkungan</a:t>
            </a:r>
            <a:r>
              <a:rPr lang="en-US" sz="2400" dirty="0">
                <a:latin typeface="Arial" charset="0"/>
              </a:rPr>
              <a:t> </a:t>
            </a:r>
            <a:r>
              <a:rPr lang="en-US" sz="2400" dirty="0" err="1">
                <a:latin typeface="Arial" charset="0"/>
              </a:rPr>
              <a:t>terhadap</a:t>
            </a:r>
            <a:r>
              <a:rPr lang="en-US" sz="2400" dirty="0">
                <a:latin typeface="Arial" charset="0"/>
              </a:rPr>
              <a:t> </a:t>
            </a:r>
            <a:r>
              <a:rPr lang="en-US" sz="2400" dirty="0" err="1">
                <a:latin typeface="Arial" charset="0"/>
              </a:rPr>
              <a:t>ekonomi</a:t>
            </a:r>
            <a:r>
              <a:rPr lang="en-US" sz="2400" dirty="0">
                <a:latin typeface="Arial" charset="0"/>
              </a:rPr>
              <a:t> 	</a:t>
            </a:r>
            <a:r>
              <a:rPr lang="en-US" sz="2400" dirty="0" err="1">
                <a:latin typeface="Arial" charset="0"/>
              </a:rPr>
              <a:t>secara</a:t>
            </a:r>
            <a:r>
              <a:rPr lang="en-US" sz="2400" dirty="0">
                <a:latin typeface="Arial" charset="0"/>
              </a:rPr>
              <a:t> </a:t>
            </a:r>
            <a:r>
              <a:rPr lang="en-US" sz="2400" dirty="0" err="1">
                <a:latin typeface="Arial" charset="0"/>
              </a:rPr>
              <a:t>keseluruhan</a:t>
            </a:r>
            <a:r>
              <a:rPr lang="en-US" sz="2400" dirty="0">
                <a:latin typeface="Arial" charset="0"/>
              </a:rPr>
              <a:t>?</a:t>
            </a:r>
          </a:p>
          <a:p>
            <a:pPr marL="0" indent="0" algn="just">
              <a:buFont typeface="Wingdings" pitchFamily="2" charset="2"/>
              <a:buNone/>
              <a:tabLst>
                <a:tab pos="533400" algn="l"/>
              </a:tabLst>
            </a:pPr>
            <a:endParaRPr lang="en-US" sz="2400" dirty="0">
              <a:latin typeface="Arial" charset="0"/>
            </a:endParaRPr>
          </a:p>
          <a:p>
            <a:pPr marL="0" indent="0" algn="just">
              <a:buFont typeface="Wingdings" pitchFamily="2" charset="2"/>
              <a:buNone/>
              <a:tabLst>
                <a:tab pos="533400" algn="l"/>
              </a:tabLst>
            </a:pPr>
            <a:r>
              <a:rPr lang="en-US" sz="2400" dirty="0" err="1">
                <a:latin typeface="Arial" charset="0"/>
              </a:rPr>
              <a:t>Secara</a:t>
            </a:r>
            <a:r>
              <a:rPr lang="en-US" sz="2400" dirty="0">
                <a:latin typeface="Arial" charset="0"/>
              </a:rPr>
              <a:t> </a:t>
            </a:r>
            <a:r>
              <a:rPr lang="en-US" sz="2400" dirty="0" err="1">
                <a:latin typeface="Arial" charset="0"/>
              </a:rPr>
              <a:t>spesifik</a:t>
            </a:r>
            <a:r>
              <a:rPr lang="en-US" sz="2400" dirty="0">
                <a:latin typeface="Arial" charset="0"/>
              </a:rPr>
              <a:t>, </a:t>
            </a:r>
            <a:r>
              <a:rPr lang="en-US" sz="2400" dirty="0" err="1">
                <a:latin typeface="Arial" charset="0"/>
              </a:rPr>
              <a:t>akankah</a:t>
            </a:r>
            <a:r>
              <a:rPr lang="en-US" sz="2400" dirty="0">
                <a:latin typeface="Arial" charset="0"/>
              </a:rPr>
              <a:t> </a:t>
            </a:r>
            <a:r>
              <a:rPr lang="en-US" sz="2400" dirty="0" err="1">
                <a:latin typeface="Arial" charset="0"/>
              </a:rPr>
              <a:t>peningkatan</a:t>
            </a:r>
            <a:r>
              <a:rPr lang="en-US" sz="2400" dirty="0">
                <a:latin typeface="Arial" charset="0"/>
              </a:rPr>
              <a:t> </a:t>
            </a:r>
            <a:r>
              <a:rPr lang="en-US" sz="2400" dirty="0" err="1">
                <a:latin typeface="Arial" charset="0"/>
              </a:rPr>
              <a:t>kualitas</a:t>
            </a:r>
            <a:r>
              <a:rPr lang="en-US" sz="2400" dirty="0">
                <a:latin typeface="Arial" charset="0"/>
              </a:rPr>
              <a:t> </a:t>
            </a:r>
            <a:r>
              <a:rPr lang="en-US" sz="2400" dirty="0" err="1">
                <a:latin typeface="Arial" charset="0"/>
              </a:rPr>
              <a:t>lingkungan</a:t>
            </a:r>
            <a:r>
              <a:rPr lang="en-US" sz="2400" dirty="0">
                <a:latin typeface="Arial" charset="0"/>
              </a:rPr>
              <a:t> </a:t>
            </a:r>
            <a:r>
              <a:rPr lang="en-US" sz="2400" dirty="0" err="1">
                <a:latin typeface="Arial" charset="0"/>
              </a:rPr>
              <a:t>berdampak</a:t>
            </a:r>
            <a:r>
              <a:rPr lang="en-US" sz="2400" dirty="0">
                <a:latin typeface="Arial" charset="0"/>
              </a:rPr>
              <a:t> </a:t>
            </a:r>
            <a:r>
              <a:rPr lang="en-US" sz="2400" dirty="0" err="1" smtClean="0">
                <a:latin typeface="Arial" charset="0"/>
              </a:rPr>
              <a:t>negatif</a:t>
            </a:r>
            <a:r>
              <a:rPr lang="en-US" sz="2400" dirty="0" smtClean="0">
                <a:latin typeface="Arial" charset="0"/>
              </a:rPr>
              <a:t> </a:t>
            </a:r>
            <a:r>
              <a:rPr lang="en-US" sz="2400" dirty="0" err="1" smtClean="0">
                <a:latin typeface="Arial" charset="0"/>
              </a:rPr>
              <a:t>pada</a:t>
            </a:r>
            <a:r>
              <a:rPr lang="en-US" sz="2400" dirty="0" smtClean="0">
                <a:latin typeface="Arial" charset="0"/>
              </a:rPr>
              <a:t> </a:t>
            </a:r>
            <a:r>
              <a:rPr lang="en-US" sz="2400" dirty="0">
                <a:latin typeface="Arial" charset="0"/>
              </a:rPr>
              <a:t>GDP </a:t>
            </a:r>
            <a:r>
              <a:rPr lang="en-US" sz="2400" dirty="0" err="1">
                <a:latin typeface="Arial" charset="0"/>
              </a:rPr>
              <a:t>dan</a:t>
            </a:r>
            <a:r>
              <a:rPr lang="en-US" sz="2400" dirty="0">
                <a:latin typeface="Arial" charset="0"/>
              </a:rPr>
              <a:t> </a:t>
            </a:r>
            <a:r>
              <a:rPr lang="en-US" sz="2400" dirty="0" err="1">
                <a:latin typeface="Arial" charset="0"/>
              </a:rPr>
              <a:t>mengurangi</a:t>
            </a:r>
            <a:r>
              <a:rPr lang="en-US" sz="2400" dirty="0">
                <a:latin typeface="Arial" charset="0"/>
              </a:rPr>
              <a:t> </a:t>
            </a:r>
            <a:r>
              <a:rPr lang="en-US" sz="2400" dirty="0" err="1">
                <a:latin typeface="Arial" charset="0"/>
              </a:rPr>
              <a:t>jumlah</a:t>
            </a:r>
            <a:r>
              <a:rPr lang="en-US" sz="2400" dirty="0">
                <a:latin typeface="Arial" charset="0"/>
              </a:rPr>
              <a:t> </a:t>
            </a:r>
            <a:r>
              <a:rPr lang="en-US" sz="2400" dirty="0" err="1">
                <a:latin typeface="Arial" charset="0"/>
              </a:rPr>
              <a:t>tenaga</a:t>
            </a:r>
            <a:r>
              <a:rPr lang="en-US" sz="2400" dirty="0">
                <a:latin typeface="Arial" charset="0"/>
              </a:rPr>
              <a:t> </a:t>
            </a:r>
            <a:r>
              <a:rPr lang="en-US" sz="2400" dirty="0" err="1">
                <a:latin typeface="Arial" charset="0"/>
              </a:rPr>
              <a:t>kerja</a:t>
            </a:r>
            <a:r>
              <a:rPr lang="en-US" sz="2400" dirty="0">
                <a:latin typeface="Arial" charset="0"/>
              </a:rPr>
              <a:t>? </a:t>
            </a:r>
            <a:r>
              <a:rPr lang="en-US" sz="2400" dirty="0" err="1">
                <a:latin typeface="Arial" charset="0"/>
              </a:rPr>
              <a:t>Ataukah</a:t>
            </a:r>
            <a:r>
              <a:rPr lang="en-US" sz="2400" dirty="0">
                <a:latin typeface="Arial" charset="0"/>
              </a:rPr>
              <a:t> </a:t>
            </a:r>
            <a:r>
              <a:rPr lang="en-US" sz="2400" dirty="0" err="1">
                <a:latin typeface="Arial" charset="0"/>
              </a:rPr>
              <a:t>malah</a:t>
            </a:r>
            <a:r>
              <a:rPr lang="en-US" sz="2400" dirty="0">
                <a:latin typeface="Arial" charset="0"/>
              </a:rPr>
              <a:t> </a:t>
            </a:r>
            <a:r>
              <a:rPr lang="en-US" sz="2400" dirty="0" err="1">
                <a:latin typeface="Arial" charset="0"/>
              </a:rPr>
              <a:t>akan</a:t>
            </a:r>
            <a:r>
              <a:rPr lang="en-US" sz="2400" dirty="0">
                <a:latin typeface="Arial" charset="0"/>
              </a:rPr>
              <a:t> </a:t>
            </a:r>
            <a:r>
              <a:rPr lang="en-US" sz="2400" dirty="0" err="1">
                <a:latin typeface="Arial" charset="0"/>
              </a:rPr>
              <a:t>meningkatkan</a:t>
            </a:r>
            <a:r>
              <a:rPr lang="en-US" sz="2400" dirty="0">
                <a:latin typeface="Arial" charset="0"/>
              </a:rPr>
              <a:t> </a:t>
            </a:r>
            <a:r>
              <a:rPr lang="en-US" sz="2400" dirty="0" err="1">
                <a:latin typeface="Arial" charset="0"/>
              </a:rPr>
              <a:t>perekonomian</a:t>
            </a:r>
            <a:r>
              <a:rPr lang="en-US" sz="2400" dirty="0">
                <a:latin typeface="Arial"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971550" y="0"/>
            <a:ext cx="7793038" cy="1270000"/>
          </a:xfrm>
        </p:spPr>
        <p:txBody>
          <a:bodyPr/>
          <a:lstStyle/>
          <a:p>
            <a:pPr algn="ctr"/>
            <a:r>
              <a:rPr lang="en-US" sz="3600" b="1">
                <a:effectLst>
                  <a:outerShdw blurRad="38100" dist="38100" dir="2700000" algn="tl">
                    <a:srgbClr val="000000"/>
                  </a:outerShdw>
                </a:effectLst>
                <a:latin typeface="Arial" charset="0"/>
              </a:rPr>
              <a:t>GDP, SUSTAINABILITY AND ENVIRONMENTAL QUALITY (3)</a:t>
            </a:r>
            <a:endParaRPr lang="ms-MY" sz="3600" b="1">
              <a:effectLst>
                <a:outerShdw blurRad="38100" dist="38100" dir="2700000" algn="tl">
                  <a:srgbClr val="000000"/>
                </a:outerShdw>
              </a:effectLst>
              <a:latin typeface="Arial" charset="0"/>
            </a:endParaRPr>
          </a:p>
        </p:txBody>
      </p:sp>
      <p:sp>
        <p:nvSpPr>
          <p:cNvPr id="34819" name="Rectangle 3"/>
          <p:cNvSpPr>
            <a:spLocks noGrp="1" noChangeArrowheads="1"/>
          </p:cNvSpPr>
          <p:nvPr>
            <p:ph type="body" idx="1"/>
          </p:nvPr>
        </p:nvSpPr>
        <p:spPr>
          <a:xfrm>
            <a:off x="0" y="2017713"/>
            <a:ext cx="8955088" cy="4840287"/>
          </a:xfrm>
        </p:spPr>
        <p:txBody>
          <a:bodyPr/>
          <a:lstStyle/>
          <a:p>
            <a:pPr marL="0" indent="0" algn="just">
              <a:buFont typeface="Wingdings" pitchFamily="2" charset="2"/>
              <a:buNone/>
              <a:tabLst>
                <a:tab pos="533400" algn="l"/>
              </a:tabLst>
            </a:pPr>
            <a:endParaRPr lang="ms-MY" sz="2400">
              <a:latin typeface="Arial" charset="0"/>
              <a:sym typeface="Wingdings" pitchFamily="2" charset="2"/>
            </a:endParaRPr>
          </a:p>
          <a:p>
            <a:pPr marL="0" indent="0" algn="just">
              <a:buFont typeface="Wingdings" pitchFamily="2" charset="2"/>
              <a:buNone/>
              <a:tabLst>
                <a:tab pos="533400" algn="l"/>
              </a:tabLst>
            </a:pPr>
            <a:endParaRPr lang="en-US" sz="1200">
              <a:latin typeface="Arial" charset="0"/>
              <a:sym typeface="Wingdings" pitchFamily="2" charset="2"/>
            </a:endParaRPr>
          </a:p>
          <a:p>
            <a:pPr marL="0" indent="0" algn="just">
              <a:buFont typeface="Wingdings" pitchFamily="2" charset="2"/>
              <a:buNone/>
              <a:tabLst>
                <a:tab pos="533400" algn="l"/>
              </a:tabLst>
            </a:pPr>
            <a:r>
              <a:rPr lang="en-US" sz="2400">
                <a:latin typeface="Arial" charset="0"/>
                <a:sym typeface="Wingdings" pitchFamily="2" charset="2"/>
              </a:rPr>
              <a:t>Apabila </a:t>
            </a:r>
            <a:r>
              <a:rPr lang="en-US" sz="2400" b="1" i="1">
                <a:solidFill>
                  <a:srgbClr val="800000"/>
                </a:solidFill>
                <a:latin typeface="Arial" charset="0"/>
                <a:sym typeface="Wingdings" pitchFamily="2" charset="2"/>
              </a:rPr>
              <a:t>natural capital</a:t>
            </a:r>
            <a:r>
              <a:rPr lang="en-US" sz="2400">
                <a:latin typeface="Arial" charset="0"/>
                <a:sym typeface="Wingdings" pitchFamily="2" charset="2"/>
              </a:rPr>
              <a:t> berasal hanya dari bahan galian (</a:t>
            </a:r>
            <a:r>
              <a:rPr lang="en-US" sz="2400" i="1">
                <a:latin typeface="Arial" charset="0"/>
                <a:sym typeface="Wingdings" pitchFamily="2" charset="2"/>
              </a:rPr>
              <a:t>extractable</a:t>
            </a:r>
            <a:r>
              <a:rPr lang="en-US" sz="2400">
                <a:latin typeface="Arial" charset="0"/>
                <a:sym typeface="Wingdings" pitchFamily="2" charset="2"/>
              </a:rPr>
              <a:t>), maka </a:t>
            </a:r>
            <a:r>
              <a:rPr lang="en-US" sz="2400" i="1">
                <a:latin typeface="Arial" charset="0"/>
                <a:sym typeface="Wingdings" pitchFamily="2" charset="2"/>
              </a:rPr>
              <a:t>human-made capital </a:t>
            </a:r>
            <a:r>
              <a:rPr lang="en-US" sz="2400">
                <a:latin typeface="Arial" charset="0"/>
                <a:sym typeface="Wingdings" pitchFamily="2" charset="2"/>
              </a:rPr>
              <a:t>dan </a:t>
            </a:r>
            <a:r>
              <a:rPr lang="en-US" sz="2400" i="1">
                <a:latin typeface="Arial" charset="0"/>
                <a:sym typeface="Wingdings" pitchFamily="2" charset="2"/>
              </a:rPr>
              <a:t>human capital</a:t>
            </a:r>
            <a:r>
              <a:rPr lang="en-US" sz="2400">
                <a:latin typeface="Arial" charset="0"/>
                <a:sym typeface="Wingdings" pitchFamily="2" charset="2"/>
              </a:rPr>
              <a:t> merupakan substitusi yang baik untuk </a:t>
            </a:r>
            <a:r>
              <a:rPr lang="en-US" sz="2400" i="1">
                <a:latin typeface="Arial" charset="0"/>
                <a:sym typeface="Wingdings" pitchFamily="2" charset="2"/>
              </a:rPr>
              <a:t>natural capital</a:t>
            </a:r>
            <a:r>
              <a:rPr lang="en-US" sz="2400">
                <a:latin typeface="Arial" charset="0"/>
                <a:sym typeface="Wingdings" pitchFamily="2" charset="2"/>
              </a:rPr>
              <a:t> tersebut.</a:t>
            </a:r>
          </a:p>
          <a:p>
            <a:pPr marL="0" indent="0" algn="just">
              <a:buFont typeface="Wingdings" pitchFamily="2" charset="2"/>
              <a:buNone/>
              <a:tabLst>
                <a:tab pos="533400" algn="l"/>
              </a:tabLst>
            </a:pPr>
            <a:endParaRPr lang="en-US" sz="1600">
              <a:latin typeface="Arial" charset="0"/>
              <a:sym typeface="Wingdings" pitchFamily="2" charset="2"/>
            </a:endParaRPr>
          </a:p>
          <a:p>
            <a:pPr marL="0" indent="0" algn="just">
              <a:buFont typeface="Wingdings" pitchFamily="2" charset="2"/>
              <a:buNone/>
              <a:tabLst>
                <a:tab pos="533400" algn="l"/>
              </a:tabLst>
            </a:pPr>
            <a:endParaRPr lang="en-US" sz="1200">
              <a:latin typeface="Arial" charset="0"/>
              <a:sym typeface="Wingdings" pitchFamily="2" charset="2"/>
            </a:endParaRPr>
          </a:p>
          <a:p>
            <a:pPr marL="0" indent="0" algn="just">
              <a:buFont typeface="Wingdings" pitchFamily="2" charset="2"/>
              <a:buNone/>
              <a:tabLst>
                <a:tab pos="533400" algn="l"/>
              </a:tabLst>
            </a:pPr>
            <a:r>
              <a:rPr lang="en-US" sz="2400" b="1">
                <a:solidFill>
                  <a:srgbClr val="800000"/>
                </a:solidFill>
                <a:latin typeface="Arial" charset="0"/>
                <a:sym typeface="Wingdings" pitchFamily="2" charset="2"/>
              </a:rPr>
              <a:t>Misal:</a:t>
            </a:r>
            <a:r>
              <a:rPr lang="en-US" sz="2400">
                <a:latin typeface="Arial" charset="0"/>
                <a:sym typeface="Wingdings" pitchFamily="2" charset="2"/>
              </a:rPr>
              <a:t> Apabila cadangan minyak berkurang dalam usaha peningkatan pendapatan, masyarakat bisa mengganti kelangkaan ini dengan membuat kendaraan hemat energi, membuat energi solar terbaru, dll.</a:t>
            </a:r>
            <a:endParaRPr lang="ms-MY" sz="2400">
              <a:latin typeface="Arial"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971550" y="0"/>
            <a:ext cx="7793038" cy="1270000"/>
          </a:xfrm>
        </p:spPr>
        <p:txBody>
          <a:bodyPr/>
          <a:lstStyle/>
          <a:p>
            <a:pPr algn="ctr"/>
            <a:r>
              <a:rPr lang="en-US" sz="3600" b="1" dirty="0">
                <a:effectLst>
                  <a:outerShdw blurRad="38100" dist="38100" dir="2700000" algn="tl">
                    <a:srgbClr val="000000"/>
                  </a:outerShdw>
                </a:effectLst>
                <a:latin typeface="Arial" charset="0"/>
              </a:rPr>
              <a:t>GDP, SUSTAINABILITY AND ENVIRONMENTAL QUALITY </a:t>
            </a:r>
            <a:r>
              <a:rPr lang="en-US" sz="3600" b="1" dirty="0" smtClean="0">
                <a:effectLst>
                  <a:outerShdw blurRad="38100" dist="38100" dir="2700000" algn="tl">
                    <a:srgbClr val="000000"/>
                  </a:outerShdw>
                </a:effectLst>
                <a:latin typeface="Arial" charset="0"/>
              </a:rPr>
              <a:t>(4)</a:t>
            </a:r>
            <a:endParaRPr lang="ms-MY" sz="3600" b="1" dirty="0">
              <a:effectLst>
                <a:outerShdw blurRad="38100" dist="38100" dir="2700000" algn="tl">
                  <a:srgbClr val="000000"/>
                </a:outerShdw>
              </a:effectLst>
              <a:latin typeface="Arial" charset="0"/>
            </a:endParaRPr>
          </a:p>
        </p:txBody>
      </p:sp>
      <p:sp>
        <p:nvSpPr>
          <p:cNvPr id="34819" name="Rectangle 3"/>
          <p:cNvSpPr>
            <a:spLocks noGrp="1" noChangeArrowheads="1"/>
          </p:cNvSpPr>
          <p:nvPr>
            <p:ph type="body" idx="1"/>
          </p:nvPr>
        </p:nvSpPr>
        <p:spPr>
          <a:xfrm>
            <a:off x="0" y="2017713"/>
            <a:ext cx="8955088" cy="4840287"/>
          </a:xfrm>
        </p:spPr>
        <p:txBody>
          <a:bodyPr/>
          <a:lstStyle/>
          <a:p>
            <a:pPr marL="0" indent="0" algn="just">
              <a:buNone/>
              <a:tabLst>
                <a:tab pos="533400" algn="l"/>
              </a:tabLst>
            </a:pPr>
            <a:r>
              <a:rPr lang="en-US" sz="1800" dirty="0" smtClean="0">
                <a:latin typeface="Arial" charset="0"/>
                <a:sym typeface="Wingdings" pitchFamily="2" charset="2"/>
              </a:rPr>
              <a:t>GDP (PDB/PDRB) </a:t>
            </a:r>
            <a:r>
              <a:rPr lang="en-US" sz="1800" dirty="0" err="1" smtClean="0">
                <a:latin typeface="Arial" charset="0"/>
                <a:sym typeface="Wingdings" pitchFamily="2" charset="2"/>
              </a:rPr>
              <a:t>merupakan</a:t>
            </a:r>
            <a:r>
              <a:rPr lang="en-US" sz="1800" dirty="0" smtClean="0">
                <a:latin typeface="Arial" charset="0"/>
                <a:sym typeface="Wingdings" pitchFamily="2" charset="2"/>
              </a:rPr>
              <a:t> </a:t>
            </a:r>
            <a:r>
              <a:rPr lang="en-US" sz="1800" dirty="0" err="1" smtClean="0">
                <a:latin typeface="Arial" charset="0"/>
                <a:sym typeface="Wingdings" pitchFamily="2" charset="2"/>
              </a:rPr>
              <a:t>salah</a:t>
            </a:r>
            <a:r>
              <a:rPr lang="en-US" sz="1800" dirty="0" smtClean="0">
                <a:latin typeface="Arial" charset="0"/>
                <a:sym typeface="Wingdings" pitchFamily="2" charset="2"/>
              </a:rPr>
              <a:t> </a:t>
            </a:r>
            <a:r>
              <a:rPr lang="en-US" sz="1800" dirty="0" err="1" smtClean="0">
                <a:latin typeface="Arial" charset="0"/>
                <a:sym typeface="Wingdings" pitchFamily="2" charset="2"/>
              </a:rPr>
              <a:t>satu</a:t>
            </a:r>
            <a:r>
              <a:rPr lang="en-US" sz="1800" dirty="0" smtClean="0">
                <a:latin typeface="Arial" charset="0"/>
                <a:sym typeface="Wingdings" pitchFamily="2" charset="2"/>
              </a:rPr>
              <a:t> </a:t>
            </a:r>
            <a:r>
              <a:rPr lang="en-US" sz="1800" dirty="0" err="1" smtClean="0">
                <a:latin typeface="Arial" charset="0"/>
                <a:sym typeface="Wingdings" pitchFamily="2" charset="2"/>
              </a:rPr>
              <a:t>indikator</a:t>
            </a:r>
            <a:r>
              <a:rPr lang="en-US" sz="1800" dirty="0" smtClean="0">
                <a:latin typeface="Arial" charset="0"/>
                <a:sym typeface="Wingdings" pitchFamily="2" charset="2"/>
              </a:rPr>
              <a:t> </a:t>
            </a:r>
            <a:r>
              <a:rPr lang="en-US" sz="1800" dirty="0" err="1" smtClean="0">
                <a:latin typeface="Arial" charset="0"/>
                <a:sym typeface="Wingdings" pitchFamily="2" charset="2"/>
              </a:rPr>
              <a:t>pertumbuhan</a:t>
            </a:r>
            <a:r>
              <a:rPr lang="en-US" sz="1800" dirty="0" smtClean="0">
                <a:latin typeface="Arial" charset="0"/>
                <a:sym typeface="Wingdings" pitchFamily="2" charset="2"/>
              </a:rPr>
              <a:t> </a:t>
            </a:r>
            <a:r>
              <a:rPr lang="en-US" sz="1800" dirty="0" err="1" smtClean="0">
                <a:latin typeface="Arial" charset="0"/>
                <a:sym typeface="Wingdings" pitchFamily="2" charset="2"/>
              </a:rPr>
              <a:t>ekonomi</a:t>
            </a:r>
            <a:r>
              <a:rPr lang="en-US" sz="1800" dirty="0" smtClean="0">
                <a:latin typeface="Arial" charset="0"/>
                <a:sym typeface="Wingdings" pitchFamily="2" charset="2"/>
              </a:rPr>
              <a:t>. </a:t>
            </a:r>
          </a:p>
          <a:p>
            <a:pPr marL="0" indent="0" algn="just">
              <a:buNone/>
              <a:tabLst>
                <a:tab pos="533400" algn="l"/>
              </a:tabLst>
            </a:pPr>
            <a:endParaRPr lang="en-US" sz="1800" dirty="0" smtClean="0">
              <a:latin typeface="Arial" charset="0"/>
              <a:sym typeface="Wingdings" pitchFamily="2" charset="2"/>
            </a:endParaRPr>
          </a:p>
          <a:p>
            <a:pPr marL="0" indent="0" algn="just">
              <a:buNone/>
              <a:tabLst>
                <a:tab pos="533400" algn="l"/>
              </a:tabLst>
            </a:pPr>
            <a:r>
              <a:rPr lang="en-US" sz="1800" dirty="0" err="1" smtClean="0">
                <a:latin typeface="Arial" charset="0"/>
                <a:sym typeface="Wingdings" pitchFamily="2" charset="2"/>
              </a:rPr>
              <a:t>Sejalan</a:t>
            </a:r>
            <a:r>
              <a:rPr lang="en-US" sz="1800" dirty="0" smtClean="0">
                <a:latin typeface="Arial" charset="0"/>
                <a:sym typeface="Wingdings" pitchFamily="2" charset="2"/>
              </a:rPr>
              <a:t> </a:t>
            </a:r>
            <a:r>
              <a:rPr lang="en-US" sz="1800" dirty="0" err="1" smtClean="0">
                <a:latin typeface="Arial" charset="0"/>
                <a:sym typeface="Wingdings" pitchFamily="2" charset="2"/>
              </a:rPr>
              <a:t>dengan</a:t>
            </a:r>
            <a:r>
              <a:rPr lang="en-US" sz="1800" dirty="0" smtClean="0">
                <a:latin typeface="Arial" charset="0"/>
                <a:sym typeface="Wingdings" pitchFamily="2" charset="2"/>
              </a:rPr>
              <a:t> </a:t>
            </a:r>
            <a:r>
              <a:rPr lang="en-US" sz="1800" dirty="0" err="1" smtClean="0">
                <a:latin typeface="Arial" charset="0"/>
                <a:sym typeface="Wingdings" pitchFamily="2" charset="2"/>
              </a:rPr>
              <a:t>pembangunan</a:t>
            </a:r>
            <a:r>
              <a:rPr lang="en-US" sz="1800" dirty="0" smtClean="0">
                <a:latin typeface="Arial" charset="0"/>
                <a:sym typeface="Wingdings" pitchFamily="2" charset="2"/>
              </a:rPr>
              <a:t> </a:t>
            </a:r>
            <a:r>
              <a:rPr lang="en-US" sz="1800" dirty="0" err="1" smtClean="0">
                <a:latin typeface="Arial" charset="0"/>
                <a:sym typeface="Wingdings" pitchFamily="2" charset="2"/>
              </a:rPr>
              <a:t>berkelanjutan</a:t>
            </a:r>
            <a:r>
              <a:rPr lang="en-US" sz="1800" dirty="0" smtClean="0">
                <a:latin typeface="Arial" charset="0"/>
                <a:sym typeface="Wingdings" pitchFamily="2" charset="2"/>
              </a:rPr>
              <a:t>, stakeholder yang </a:t>
            </a:r>
            <a:r>
              <a:rPr lang="en-US" sz="1800" dirty="0" err="1" smtClean="0">
                <a:latin typeface="Arial" charset="0"/>
                <a:sym typeface="Wingdings" pitchFamily="2" charset="2"/>
              </a:rPr>
              <a:t>terlibat</a:t>
            </a:r>
            <a:r>
              <a:rPr lang="en-US" sz="1800" dirty="0" smtClean="0">
                <a:latin typeface="Arial" charset="0"/>
                <a:sym typeface="Wingdings" pitchFamily="2" charset="2"/>
              </a:rPr>
              <a:t> </a:t>
            </a:r>
            <a:r>
              <a:rPr lang="en-US" sz="1800" dirty="0" err="1" smtClean="0">
                <a:latin typeface="Arial" charset="0"/>
                <a:sym typeface="Wingdings" pitchFamily="2" charset="2"/>
              </a:rPr>
              <a:t>dalam</a:t>
            </a:r>
            <a:r>
              <a:rPr lang="en-US" sz="1800" dirty="0" smtClean="0">
                <a:latin typeface="Arial" charset="0"/>
                <a:sym typeface="Wingdings" pitchFamily="2" charset="2"/>
              </a:rPr>
              <a:t> </a:t>
            </a:r>
            <a:r>
              <a:rPr lang="en-US" sz="1800" dirty="0" err="1" smtClean="0">
                <a:latin typeface="Arial" charset="0"/>
                <a:sym typeface="Wingdings" pitchFamily="2" charset="2"/>
              </a:rPr>
              <a:t>pembuatan</a:t>
            </a:r>
            <a:r>
              <a:rPr lang="en-US" sz="1800" dirty="0" smtClean="0">
                <a:latin typeface="Arial" charset="0"/>
                <a:sym typeface="Wingdings" pitchFamily="2" charset="2"/>
              </a:rPr>
              <a:t> </a:t>
            </a:r>
            <a:r>
              <a:rPr lang="en-US" sz="1800" dirty="0" err="1" smtClean="0">
                <a:latin typeface="Arial" charset="0"/>
                <a:sym typeface="Wingdings" pitchFamily="2" charset="2"/>
              </a:rPr>
              <a:t>kebijakan</a:t>
            </a:r>
            <a:r>
              <a:rPr lang="en-US" sz="1800" dirty="0" smtClean="0">
                <a:latin typeface="Arial" charset="0"/>
                <a:sym typeface="Wingdings" pitchFamily="2" charset="2"/>
              </a:rPr>
              <a:t> </a:t>
            </a:r>
            <a:r>
              <a:rPr lang="en-US" sz="1800" dirty="0" err="1" smtClean="0">
                <a:latin typeface="Arial" charset="0"/>
                <a:sym typeface="Wingdings" pitchFamily="2" charset="2"/>
              </a:rPr>
              <a:t>sangat</a:t>
            </a:r>
            <a:r>
              <a:rPr lang="en-US" sz="1800" dirty="0" smtClean="0">
                <a:latin typeface="Arial" charset="0"/>
                <a:sym typeface="Wingdings" pitchFamily="2" charset="2"/>
              </a:rPr>
              <a:t> </a:t>
            </a:r>
            <a:r>
              <a:rPr lang="en-US" sz="1800" dirty="0" err="1" smtClean="0">
                <a:latin typeface="Arial" charset="0"/>
                <a:sym typeface="Wingdings" pitchFamily="2" charset="2"/>
              </a:rPr>
              <a:t>penting</a:t>
            </a:r>
            <a:r>
              <a:rPr lang="en-US" sz="1800" dirty="0" smtClean="0">
                <a:latin typeface="Arial" charset="0"/>
                <a:sym typeface="Wingdings" pitchFamily="2" charset="2"/>
              </a:rPr>
              <a:t> </a:t>
            </a:r>
            <a:r>
              <a:rPr lang="en-US" sz="1800" dirty="0" err="1" smtClean="0">
                <a:latin typeface="Arial" charset="0"/>
                <a:sym typeface="Wingdings" pitchFamily="2" charset="2"/>
              </a:rPr>
              <a:t>untuk</a:t>
            </a:r>
            <a:r>
              <a:rPr lang="en-US" sz="1800" dirty="0" smtClean="0">
                <a:latin typeface="Arial" charset="0"/>
                <a:sym typeface="Wingdings" pitchFamily="2" charset="2"/>
              </a:rPr>
              <a:t> </a:t>
            </a:r>
            <a:r>
              <a:rPr lang="en-US" sz="1800" dirty="0" err="1" smtClean="0">
                <a:latin typeface="Arial" charset="0"/>
                <a:sym typeface="Wingdings" pitchFamily="2" charset="2"/>
              </a:rPr>
              <a:t>mengetahui</a:t>
            </a:r>
            <a:r>
              <a:rPr lang="en-US" sz="1800" dirty="0" smtClean="0">
                <a:latin typeface="Arial" charset="0"/>
                <a:sym typeface="Wingdings" pitchFamily="2" charset="2"/>
              </a:rPr>
              <a:t> </a:t>
            </a:r>
            <a:r>
              <a:rPr lang="en-US" sz="1800" dirty="0" err="1" smtClean="0">
                <a:latin typeface="Arial" charset="0"/>
                <a:sym typeface="Wingdings" pitchFamily="2" charset="2"/>
              </a:rPr>
              <a:t>dan</a:t>
            </a:r>
            <a:r>
              <a:rPr lang="en-US" sz="1800" dirty="0" smtClean="0">
                <a:latin typeface="Arial" charset="0"/>
                <a:sym typeface="Wingdings" pitchFamily="2" charset="2"/>
              </a:rPr>
              <a:t> </a:t>
            </a:r>
            <a:r>
              <a:rPr lang="en-US" sz="1800" dirty="0" err="1" smtClean="0">
                <a:latin typeface="Arial" charset="0"/>
                <a:sym typeface="Wingdings" pitchFamily="2" charset="2"/>
              </a:rPr>
              <a:t>menyertakan</a:t>
            </a:r>
            <a:r>
              <a:rPr lang="en-US" sz="1800" dirty="0" smtClean="0">
                <a:latin typeface="Arial" charset="0"/>
                <a:sym typeface="Wingdings" pitchFamily="2" charset="2"/>
              </a:rPr>
              <a:t> </a:t>
            </a:r>
            <a:r>
              <a:rPr lang="en-US" sz="1800" dirty="0" err="1" smtClean="0">
                <a:latin typeface="Arial" charset="0"/>
                <a:sym typeface="Wingdings" pitchFamily="2" charset="2"/>
              </a:rPr>
              <a:t>aspek</a:t>
            </a:r>
            <a:r>
              <a:rPr lang="en-US" sz="1800" dirty="0" smtClean="0">
                <a:latin typeface="Arial" charset="0"/>
                <a:sym typeface="Wingdings" pitchFamily="2" charset="2"/>
              </a:rPr>
              <a:t> </a:t>
            </a:r>
            <a:r>
              <a:rPr lang="en-US" sz="1800" dirty="0" err="1" smtClean="0">
                <a:latin typeface="Arial" charset="0"/>
                <a:sym typeface="Wingdings" pitchFamily="2" charset="2"/>
              </a:rPr>
              <a:t>sumber</a:t>
            </a:r>
            <a:r>
              <a:rPr lang="en-US" sz="1800" dirty="0" smtClean="0">
                <a:latin typeface="Arial" charset="0"/>
                <a:sym typeface="Wingdings" pitchFamily="2" charset="2"/>
              </a:rPr>
              <a:t> </a:t>
            </a:r>
            <a:r>
              <a:rPr lang="en-US" sz="1800" dirty="0" err="1" smtClean="0">
                <a:latin typeface="Arial" charset="0"/>
                <a:sym typeface="Wingdings" pitchFamily="2" charset="2"/>
              </a:rPr>
              <a:t>daya</a:t>
            </a:r>
            <a:r>
              <a:rPr lang="en-US" sz="1800" dirty="0" smtClean="0">
                <a:latin typeface="Arial" charset="0"/>
                <a:sym typeface="Wingdings" pitchFamily="2" charset="2"/>
              </a:rPr>
              <a:t> </a:t>
            </a:r>
            <a:r>
              <a:rPr lang="en-US" sz="1800" dirty="0" err="1" smtClean="0">
                <a:latin typeface="Arial" charset="0"/>
                <a:sym typeface="Wingdings" pitchFamily="2" charset="2"/>
              </a:rPr>
              <a:t>alam</a:t>
            </a:r>
            <a:r>
              <a:rPr lang="en-US" sz="1800" dirty="0" smtClean="0">
                <a:latin typeface="Arial" charset="0"/>
                <a:sym typeface="Wingdings" pitchFamily="2" charset="2"/>
              </a:rPr>
              <a:t> </a:t>
            </a:r>
            <a:r>
              <a:rPr lang="en-US" sz="1800" dirty="0" err="1" smtClean="0">
                <a:latin typeface="Arial" charset="0"/>
                <a:sym typeface="Wingdings" pitchFamily="2" charset="2"/>
              </a:rPr>
              <a:t>dan</a:t>
            </a:r>
            <a:r>
              <a:rPr lang="en-US" sz="1800" dirty="0" smtClean="0">
                <a:latin typeface="Arial" charset="0"/>
                <a:sym typeface="Wingdings" pitchFamily="2" charset="2"/>
              </a:rPr>
              <a:t> </a:t>
            </a:r>
            <a:r>
              <a:rPr lang="en-US" sz="1800" dirty="0" err="1" smtClean="0">
                <a:latin typeface="Arial" charset="0"/>
                <a:sym typeface="Wingdings" pitchFamily="2" charset="2"/>
              </a:rPr>
              <a:t>lingkungan</a:t>
            </a:r>
            <a:r>
              <a:rPr lang="en-US" sz="1800" dirty="0" smtClean="0">
                <a:latin typeface="Arial" charset="0"/>
                <a:sym typeface="Wingdings" pitchFamily="2" charset="2"/>
              </a:rPr>
              <a:t> </a:t>
            </a:r>
            <a:r>
              <a:rPr lang="en-US" sz="1800" dirty="0" err="1" smtClean="0">
                <a:latin typeface="Arial" charset="0"/>
                <a:sym typeface="Wingdings" pitchFamily="2" charset="2"/>
              </a:rPr>
              <a:t>ke</a:t>
            </a:r>
            <a:r>
              <a:rPr lang="en-US" sz="1800" dirty="0" smtClean="0">
                <a:latin typeface="Arial" charset="0"/>
                <a:sym typeface="Wingdings" pitchFamily="2" charset="2"/>
              </a:rPr>
              <a:t> </a:t>
            </a:r>
            <a:r>
              <a:rPr lang="en-US" sz="1800" dirty="0" err="1" smtClean="0">
                <a:latin typeface="Arial" charset="0"/>
                <a:sym typeface="Wingdings" pitchFamily="2" charset="2"/>
              </a:rPr>
              <a:t>dalam</a:t>
            </a:r>
            <a:r>
              <a:rPr lang="en-US" sz="1800" dirty="0" smtClean="0">
                <a:latin typeface="Arial" charset="0"/>
                <a:sym typeface="Wingdings" pitchFamily="2" charset="2"/>
              </a:rPr>
              <a:t> </a:t>
            </a:r>
            <a:r>
              <a:rPr lang="en-US" sz="1800" dirty="0" err="1" smtClean="0">
                <a:latin typeface="Arial" charset="0"/>
                <a:sym typeface="Wingdings" pitchFamily="2" charset="2"/>
              </a:rPr>
              <a:t>pehitungan</a:t>
            </a:r>
            <a:r>
              <a:rPr lang="en-US" sz="1800" dirty="0" smtClean="0">
                <a:latin typeface="Arial" charset="0"/>
                <a:sym typeface="Wingdings" pitchFamily="2" charset="2"/>
              </a:rPr>
              <a:t> PDRB. </a:t>
            </a:r>
          </a:p>
          <a:p>
            <a:pPr marL="0" indent="0" algn="just">
              <a:buNone/>
              <a:tabLst>
                <a:tab pos="533400" algn="l"/>
              </a:tabLst>
            </a:pPr>
            <a:endParaRPr lang="en-US" sz="1800" dirty="0" smtClean="0">
              <a:latin typeface="Arial" charset="0"/>
              <a:sym typeface="Wingdings" pitchFamily="2" charset="2"/>
            </a:endParaRPr>
          </a:p>
          <a:p>
            <a:pPr marL="0" indent="0" algn="just">
              <a:buNone/>
              <a:tabLst>
                <a:tab pos="533400" algn="l"/>
              </a:tabLst>
            </a:pPr>
            <a:r>
              <a:rPr lang="ms-MY" sz="1800" dirty="0" smtClean="0">
                <a:latin typeface="Arial" charset="0"/>
              </a:rPr>
              <a:t>PDRB yang selama ini dihitung atau disebut sebagai PDRB konvensional (Coklat) karena hanya mengukur hasil kegiatan ekonomi tanpa memasukan dimensi lingkungan didalamnya. Oleh karena itu PDRB harus dikembangkan dengan memasukan nilai deplesi dan degradasi lingkungan agar diperoleh nilai PDRB Hijau karena menampilkan indikator kegiatan ekonomi dan sekaligus menampilkan nilai deplesi dan degradasi lingkungan sehingga struktur perekonomian dapat dilihat secara lebih realistis. </a:t>
            </a:r>
            <a:endParaRPr lang="ms-MY" sz="1800" dirty="0">
              <a:latin typeface="Arial"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971550" y="0"/>
            <a:ext cx="7793038" cy="1270000"/>
          </a:xfrm>
        </p:spPr>
        <p:txBody>
          <a:bodyPr/>
          <a:lstStyle/>
          <a:p>
            <a:pPr algn="ctr"/>
            <a:r>
              <a:rPr lang="en-US" sz="3600" b="1" dirty="0">
                <a:effectLst>
                  <a:outerShdw blurRad="38100" dist="38100" dir="2700000" algn="tl">
                    <a:srgbClr val="000000"/>
                  </a:outerShdw>
                </a:effectLst>
                <a:latin typeface="Arial" charset="0"/>
              </a:rPr>
              <a:t>GDP, SUSTAINABILITY AND ENVIRONMENTAL QUALITY </a:t>
            </a:r>
            <a:r>
              <a:rPr lang="en-US" sz="3600" b="1" dirty="0" smtClean="0">
                <a:effectLst>
                  <a:outerShdw blurRad="38100" dist="38100" dir="2700000" algn="tl">
                    <a:srgbClr val="000000"/>
                  </a:outerShdw>
                </a:effectLst>
                <a:latin typeface="Arial" charset="0"/>
              </a:rPr>
              <a:t>(5)</a:t>
            </a:r>
            <a:endParaRPr lang="ms-MY" sz="3600" b="1" dirty="0">
              <a:effectLst>
                <a:outerShdw blurRad="38100" dist="38100" dir="2700000" algn="tl">
                  <a:srgbClr val="000000"/>
                </a:outerShdw>
              </a:effectLst>
              <a:latin typeface="Arial" charset="0"/>
            </a:endParaRPr>
          </a:p>
        </p:txBody>
      </p:sp>
      <p:sp>
        <p:nvSpPr>
          <p:cNvPr id="34819" name="Rectangle 3"/>
          <p:cNvSpPr>
            <a:spLocks noGrp="1" noChangeArrowheads="1"/>
          </p:cNvSpPr>
          <p:nvPr>
            <p:ph type="body" idx="1"/>
          </p:nvPr>
        </p:nvSpPr>
        <p:spPr>
          <a:xfrm>
            <a:off x="188912" y="1714488"/>
            <a:ext cx="8955088" cy="4840287"/>
          </a:xfrm>
        </p:spPr>
        <p:txBody>
          <a:bodyPr/>
          <a:lstStyle/>
          <a:p>
            <a:pPr marL="0" indent="0" algn="just">
              <a:buNone/>
              <a:tabLst>
                <a:tab pos="533400" algn="l"/>
              </a:tabLst>
            </a:pPr>
            <a:endParaRPr lang="en-US" sz="1200" dirty="0" smtClean="0">
              <a:latin typeface="Arial" charset="0"/>
              <a:sym typeface="Wingdings" pitchFamily="2" charset="2"/>
            </a:endParaRPr>
          </a:p>
          <a:p>
            <a:pPr marL="0" indent="0" algn="just">
              <a:buNone/>
              <a:tabLst>
                <a:tab pos="533400" algn="l"/>
              </a:tabLst>
            </a:pPr>
            <a:r>
              <a:rPr lang="ms-MY" sz="2400" dirty="0" smtClean="0">
                <a:latin typeface="Arial" charset="0"/>
              </a:rPr>
              <a:t>PDRB yang selama ini dihitung atau disebut sebagai PDRB konvensional (Coklat) karena hanya mengukur hasil kegiatan ekonomi tanpa memasukan dimensi lingkungan didalamnya </a:t>
            </a:r>
            <a:r>
              <a:rPr lang="ms-MY" sz="2400" dirty="0" smtClean="0">
                <a:latin typeface="Arial" charset="0"/>
                <a:sym typeface="Wingdings" pitchFamily="2" charset="2"/>
              </a:rPr>
              <a:t> </a:t>
            </a:r>
            <a:r>
              <a:rPr lang="ms-MY" sz="2400" dirty="0" smtClean="0">
                <a:latin typeface="Arial" charset="0"/>
              </a:rPr>
              <a:t> PDRB harus dikembangkan dengan memasukan nilai deplesi dan degradasi lingkungan agar diperoleh nilai PDRB Hijau.</a:t>
            </a:r>
          </a:p>
          <a:p>
            <a:pPr marL="0" indent="0" algn="just">
              <a:buNone/>
              <a:tabLst>
                <a:tab pos="533400" algn="l"/>
              </a:tabLst>
            </a:pPr>
            <a:endParaRPr lang="ms-MY" sz="1200" dirty="0" smtClean="0">
              <a:latin typeface="Arial" charset="0"/>
            </a:endParaRPr>
          </a:p>
          <a:p>
            <a:pPr marL="0" indent="0" algn="just">
              <a:buNone/>
              <a:tabLst>
                <a:tab pos="533400" algn="l"/>
              </a:tabLst>
            </a:pPr>
            <a:r>
              <a:rPr lang="ms-MY" sz="2400" dirty="0" smtClean="0">
                <a:latin typeface="Arial" charset="0"/>
              </a:rPr>
              <a:t>PDRB Hijau menampilkan indikator kegiatan ekonomi dan nilai deplesi dan degradasi lingkungan sehingga struktur perekonomian dapat dilihat secara lebih realistis. </a:t>
            </a:r>
          </a:p>
          <a:p>
            <a:pPr marL="0" indent="0" algn="just">
              <a:buNone/>
              <a:tabLst>
                <a:tab pos="533400" algn="l"/>
              </a:tabLst>
            </a:pPr>
            <a:endParaRPr lang="ms-MY" sz="1200" dirty="0" smtClean="0">
              <a:latin typeface="Arial" charset="0"/>
            </a:endParaRPr>
          </a:p>
          <a:p>
            <a:pPr marL="0" indent="0" algn="just">
              <a:buNone/>
              <a:tabLst>
                <a:tab pos="533400" algn="l"/>
              </a:tabLst>
            </a:pPr>
            <a:r>
              <a:rPr lang="ms-MY" sz="2400" dirty="0" smtClean="0">
                <a:latin typeface="Arial" charset="0"/>
              </a:rPr>
              <a:t>PDB/PDRB Hijau merupakan kelanjutan perhitungan PDB/PDRB dengan memasukkan nilai perubahan cadangan sumber daya alam dan kualitas lingkungan hidup.</a:t>
            </a:r>
            <a:endParaRPr lang="ms-MY" sz="2400" dirty="0">
              <a:latin typeface="Arial"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algn="ctr"/>
            <a:r>
              <a:rPr lang="en-US" sz="3600" b="1">
                <a:effectLst>
                  <a:outerShdw blurRad="38100" dist="38100" dir="2700000" algn="tl">
                    <a:srgbClr val="000000"/>
                  </a:outerShdw>
                </a:effectLst>
                <a:latin typeface="Arial" charset="0"/>
              </a:rPr>
              <a:t>LINGKUNGAN DAN ISU EKONOMI INTERNASIONAL</a:t>
            </a:r>
            <a:endParaRPr lang="ms-MY" sz="3600" b="1">
              <a:effectLst>
                <a:outerShdw blurRad="38100" dist="38100" dir="2700000" algn="tl">
                  <a:srgbClr val="000000"/>
                </a:outerShdw>
              </a:effectLst>
              <a:latin typeface="Arial" charset="0"/>
            </a:endParaRPr>
          </a:p>
        </p:txBody>
      </p:sp>
      <p:sp>
        <p:nvSpPr>
          <p:cNvPr id="39939" name="Rectangle 3"/>
          <p:cNvSpPr>
            <a:spLocks noGrp="1" noChangeArrowheads="1"/>
          </p:cNvSpPr>
          <p:nvPr>
            <p:ph type="body" idx="1"/>
          </p:nvPr>
        </p:nvSpPr>
        <p:spPr>
          <a:xfrm>
            <a:off x="0" y="2017713"/>
            <a:ext cx="8955088" cy="4579937"/>
          </a:xfrm>
        </p:spPr>
        <p:txBody>
          <a:bodyPr/>
          <a:lstStyle/>
          <a:p>
            <a:pPr marL="0" indent="0" algn="just">
              <a:buFont typeface="Wingdings" pitchFamily="2" charset="2"/>
              <a:buNone/>
            </a:pPr>
            <a:r>
              <a:rPr lang="en-US" sz="2400">
                <a:latin typeface="Arial" charset="0"/>
              </a:rPr>
              <a:t>Beberapa isu signifikan yang berhubungan dengan lingkungan dan isu ekonomi internasional:</a:t>
            </a:r>
          </a:p>
          <a:p>
            <a:pPr marL="0" indent="0" algn="just">
              <a:buFont typeface="Wingdings" pitchFamily="2" charset="2"/>
              <a:buNone/>
            </a:pPr>
            <a:endParaRPr lang="en-US" sz="2400">
              <a:latin typeface="Arial" charset="0"/>
            </a:endParaRPr>
          </a:p>
          <a:p>
            <a:pPr marL="830263" lvl="1" algn="just"/>
            <a:r>
              <a:rPr lang="en-US" sz="2400">
                <a:latin typeface="Arial" charset="0"/>
              </a:rPr>
              <a:t>Global Public Goods</a:t>
            </a:r>
          </a:p>
          <a:p>
            <a:pPr marL="830263" lvl="1" algn="just"/>
            <a:r>
              <a:rPr lang="en-US" sz="2400">
                <a:latin typeface="Arial" charset="0"/>
              </a:rPr>
              <a:t>Transfrontier Pollution</a:t>
            </a:r>
          </a:p>
          <a:p>
            <a:pPr marL="830263" lvl="1" algn="just"/>
            <a:r>
              <a:rPr lang="en-US" sz="2400">
                <a:latin typeface="Arial" charset="0"/>
              </a:rPr>
              <a:t>Environmental Policy and Its Effects on International Trade</a:t>
            </a:r>
          </a:p>
          <a:p>
            <a:pPr marL="830263" lvl="1" algn="just"/>
            <a:r>
              <a:rPr lang="en-US" sz="2400">
                <a:latin typeface="Arial" charset="0"/>
              </a:rPr>
              <a:t>Impact of International Trade Policy on The Environment and Environmental Policy</a:t>
            </a:r>
            <a:endParaRPr lang="ms-MY" sz="2400">
              <a:latin typeface="Arial"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1150938" y="214313"/>
            <a:ext cx="7793037" cy="1054100"/>
          </a:xfrm>
        </p:spPr>
        <p:txBody>
          <a:bodyPr/>
          <a:lstStyle/>
          <a:p>
            <a:pPr algn="ctr"/>
            <a:r>
              <a:rPr lang="en-US" sz="3600" b="1">
                <a:effectLst>
                  <a:outerShdw blurRad="38100" dist="38100" dir="2700000" algn="tl">
                    <a:srgbClr val="000000"/>
                  </a:outerShdw>
                </a:effectLst>
                <a:latin typeface="Arial" charset="0"/>
              </a:rPr>
              <a:t>LINGKUNGAN DAN ISU EKONOMI INTERNASIONAL</a:t>
            </a:r>
            <a:endParaRPr lang="ms-MY" sz="3600" b="1">
              <a:effectLst>
                <a:outerShdw blurRad="38100" dist="38100" dir="2700000" algn="tl">
                  <a:srgbClr val="000000"/>
                </a:outerShdw>
              </a:effectLst>
              <a:latin typeface="Arial" charset="0"/>
            </a:endParaRPr>
          </a:p>
        </p:txBody>
      </p:sp>
      <p:sp>
        <p:nvSpPr>
          <p:cNvPr id="40963" name="Rectangle 3"/>
          <p:cNvSpPr>
            <a:spLocks noGrp="1" noChangeArrowheads="1"/>
          </p:cNvSpPr>
          <p:nvPr>
            <p:ph type="body" idx="1"/>
          </p:nvPr>
        </p:nvSpPr>
        <p:spPr>
          <a:xfrm>
            <a:off x="0" y="1844675"/>
            <a:ext cx="8955088" cy="5013325"/>
          </a:xfrm>
        </p:spPr>
        <p:txBody>
          <a:bodyPr/>
          <a:lstStyle/>
          <a:p>
            <a:pPr marL="0" indent="0" algn="just">
              <a:lnSpc>
                <a:spcPct val="90000"/>
              </a:lnSpc>
              <a:buFont typeface="Wingdings" pitchFamily="2" charset="2"/>
              <a:buNone/>
            </a:pPr>
            <a:r>
              <a:rPr lang="en-US" sz="2400" b="1" u="sng">
                <a:latin typeface="Arial" charset="0"/>
              </a:rPr>
              <a:t>Global Public Goods</a:t>
            </a:r>
          </a:p>
          <a:p>
            <a:pPr marL="0" indent="0" algn="just">
              <a:lnSpc>
                <a:spcPct val="90000"/>
              </a:lnSpc>
              <a:buFont typeface="Wingdings" pitchFamily="2" charset="2"/>
              <a:buNone/>
            </a:pPr>
            <a:endParaRPr lang="en-US" sz="1000" b="1" u="sng">
              <a:latin typeface="Arial" charset="0"/>
            </a:endParaRPr>
          </a:p>
          <a:p>
            <a:pPr marL="0" indent="0" algn="just">
              <a:lnSpc>
                <a:spcPct val="90000"/>
              </a:lnSpc>
              <a:buFont typeface="Wingdings" pitchFamily="2" charset="2"/>
              <a:buNone/>
            </a:pPr>
            <a:r>
              <a:rPr lang="en-US" sz="2400">
                <a:latin typeface="Arial" charset="0"/>
              </a:rPr>
              <a:t>Banyak dari sumberdaya lingkungan yang mempunyai karakteristik </a:t>
            </a:r>
            <a:r>
              <a:rPr lang="en-US" sz="2400" b="1">
                <a:solidFill>
                  <a:srgbClr val="800000"/>
                </a:solidFill>
                <a:latin typeface="Arial" charset="0"/>
              </a:rPr>
              <a:t>barang publik global</a:t>
            </a:r>
            <a:r>
              <a:rPr lang="en-US" sz="2400">
                <a:latin typeface="Arial" charset="0"/>
              </a:rPr>
              <a:t>. Sumberdaya lingkungan yang berada di suatu negara dapat menguntungkan orang di negara lain.</a:t>
            </a:r>
          </a:p>
          <a:p>
            <a:pPr marL="0" indent="0" algn="just">
              <a:lnSpc>
                <a:spcPct val="90000"/>
              </a:lnSpc>
              <a:buFont typeface="Wingdings" pitchFamily="2" charset="2"/>
              <a:buNone/>
            </a:pPr>
            <a:endParaRPr lang="en-US" sz="1000">
              <a:latin typeface="Arial" charset="0"/>
            </a:endParaRPr>
          </a:p>
          <a:p>
            <a:pPr marL="0" indent="0" algn="just">
              <a:lnSpc>
                <a:spcPct val="90000"/>
              </a:lnSpc>
              <a:buFont typeface="Wingdings" pitchFamily="2" charset="2"/>
              <a:buNone/>
            </a:pPr>
            <a:r>
              <a:rPr lang="en-US" sz="2400">
                <a:latin typeface="Arial" charset="0"/>
              </a:rPr>
              <a:t>Perbedaan </a:t>
            </a:r>
            <a:r>
              <a:rPr lang="en-US" sz="2400" i="1">
                <a:solidFill>
                  <a:srgbClr val="800000"/>
                </a:solidFill>
                <a:latin typeface="Arial" charset="0"/>
              </a:rPr>
              <a:t>global</a:t>
            </a:r>
            <a:r>
              <a:rPr lang="en-US" sz="2400" i="1">
                <a:latin typeface="Arial" charset="0"/>
              </a:rPr>
              <a:t> </a:t>
            </a:r>
            <a:r>
              <a:rPr lang="en-US" sz="2400">
                <a:latin typeface="Arial" charset="0"/>
              </a:rPr>
              <a:t>dengan </a:t>
            </a:r>
            <a:r>
              <a:rPr lang="en-US" sz="2400" i="1">
                <a:solidFill>
                  <a:srgbClr val="800000"/>
                </a:solidFill>
                <a:latin typeface="Arial" charset="0"/>
              </a:rPr>
              <a:t>local public goods</a:t>
            </a:r>
            <a:r>
              <a:rPr lang="en-US" sz="2400">
                <a:latin typeface="Arial" charset="0"/>
              </a:rPr>
              <a:t> adalah dimana dalam barang publik global, terdapat pemisahan international antara orang yang mendapat manfaat dari sumberdaya tersebut dengan orang yang membiayai penjagaan sumberdaya tersebut.</a:t>
            </a:r>
          </a:p>
          <a:p>
            <a:pPr marL="0" indent="0" algn="just">
              <a:lnSpc>
                <a:spcPct val="90000"/>
              </a:lnSpc>
              <a:buFont typeface="Wingdings" pitchFamily="2" charset="2"/>
              <a:buNone/>
            </a:pPr>
            <a:endParaRPr lang="en-US" sz="1000">
              <a:latin typeface="Arial" charset="0"/>
            </a:endParaRPr>
          </a:p>
          <a:p>
            <a:pPr marL="0" indent="0" algn="just">
              <a:lnSpc>
                <a:spcPct val="90000"/>
              </a:lnSpc>
              <a:buFont typeface="Wingdings" pitchFamily="2" charset="2"/>
              <a:buNone/>
            </a:pPr>
            <a:r>
              <a:rPr lang="en-US" sz="2400" b="1">
                <a:solidFill>
                  <a:srgbClr val="800000"/>
                </a:solidFill>
                <a:latin typeface="Arial" charset="0"/>
              </a:rPr>
              <a:t>Contoh:</a:t>
            </a:r>
            <a:r>
              <a:rPr lang="en-US" sz="2400">
                <a:latin typeface="Arial" charset="0"/>
              </a:rPr>
              <a:t> </a:t>
            </a:r>
          </a:p>
          <a:p>
            <a:pPr marL="0" indent="0" algn="just">
              <a:lnSpc>
                <a:spcPct val="90000"/>
              </a:lnSpc>
              <a:buFont typeface="Wingdings" pitchFamily="2" charset="2"/>
              <a:buNone/>
            </a:pPr>
            <a:r>
              <a:rPr lang="en-US" sz="2400">
                <a:latin typeface="Arial" charset="0"/>
              </a:rPr>
              <a:t>keseluruhan dunia mendapat manfaat dari penjagaan hutan Brazil </a:t>
            </a:r>
            <a:r>
              <a:rPr lang="en-US" sz="2400">
                <a:solidFill>
                  <a:srgbClr val="800000"/>
                </a:solidFill>
                <a:latin typeface="Arial" charset="0"/>
                <a:sym typeface="Wingdings" pitchFamily="2" charset="2"/>
              </a:rPr>
              <a:t></a:t>
            </a:r>
            <a:r>
              <a:rPr lang="en-US" sz="2400">
                <a:latin typeface="Arial" charset="0"/>
              </a:rPr>
              <a:t> semua biaya sosial hanya ditanggung oleh Brazil</a:t>
            </a:r>
            <a:endParaRPr lang="ms-MY" sz="2400">
              <a:solidFill>
                <a:srgbClr val="800000"/>
              </a:solidFill>
              <a:latin typeface="Arial"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1150938" y="214313"/>
            <a:ext cx="7793037" cy="1127125"/>
          </a:xfrm>
        </p:spPr>
        <p:txBody>
          <a:bodyPr/>
          <a:lstStyle/>
          <a:p>
            <a:pPr algn="ctr"/>
            <a:r>
              <a:rPr lang="en-US" sz="3600" b="1">
                <a:effectLst>
                  <a:outerShdw blurRad="38100" dist="38100" dir="2700000" algn="tl">
                    <a:srgbClr val="000000"/>
                  </a:outerShdw>
                </a:effectLst>
                <a:latin typeface="Arial" charset="0"/>
              </a:rPr>
              <a:t>LINGKUNGAN DAN ISU EKONOMI INTERNASIONAL</a:t>
            </a:r>
            <a:endParaRPr lang="ms-MY" sz="3600" b="1">
              <a:effectLst>
                <a:outerShdw blurRad="38100" dist="38100" dir="2700000" algn="tl">
                  <a:srgbClr val="000000"/>
                </a:outerShdw>
              </a:effectLst>
              <a:latin typeface="Arial" charset="0"/>
            </a:endParaRPr>
          </a:p>
        </p:txBody>
      </p:sp>
      <p:sp>
        <p:nvSpPr>
          <p:cNvPr id="55299" name="Rectangle 3"/>
          <p:cNvSpPr>
            <a:spLocks noGrp="1" noChangeArrowheads="1"/>
          </p:cNvSpPr>
          <p:nvPr>
            <p:ph type="body" idx="1"/>
          </p:nvPr>
        </p:nvSpPr>
        <p:spPr>
          <a:xfrm>
            <a:off x="0" y="2017713"/>
            <a:ext cx="8955088" cy="4840287"/>
          </a:xfrm>
        </p:spPr>
        <p:txBody>
          <a:bodyPr/>
          <a:lstStyle/>
          <a:p>
            <a:pPr marL="0" indent="0" algn="just">
              <a:lnSpc>
                <a:spcPct val="80000"/>
              </a:lnSpc>
              <a:buFont typeface="Wingdings" pitchFamily="2" charset="2"/>
              <a:buNone/>
            </a:pPr>
            <a:r>
              <a:rPr lang="en-US" sz="2400" b="1" u="sng" dirty="0" err="1">
                <a:latin typeface="Arial" charset="0"/>
              </a:rPr>
              <a:t>Transfrontier</a:t>
            </a:r>
            <a:r>
              <a:rPr lang="en-US" sz="2400" b="1" u="sng" dirty="0">
                <a:latin typeface="Arial" charset="0"/>
              </a:rPr>
              <a:t> Pollution</a:t>
            </a:r>
          </a:p>
          <a:p>
            <a:pPr marL="0" indent="0" algn="just">
              <a:lnSpc>
                <a:spcPct val="80000"/>
              </a:lnSpc>
              <a:buFont typeface="Wingdings" pitchFamily="2" charset="2"/>
              <a:buNone/>
            </a:pPr>
            <a:endParaRPr lang="en-US" sz="1200" b="1" u="sng" dirty="0">
              <a:latin typeface="Arial" charset="0"/>
            </a:endParaRPr>
          </a:p>
          <a:p>
            <a:pPr marL="0" indent="0" algn="just">
              <a:lnSpc>
                <a:spcPct val="80000"/>
              </a:lnSpc>
              <a:buFont typeface="Wingdings" pitchFamily="2" charset="2"/>
              <a:buNone/>
            </a:pPr>
            <a:r>
              <a:rPr lang="en-US" sz="2400" b="1" dirty="0" err="1">
                <a:solidFill>
                  <a:srgbClr val="800000"/>
                </a:solidFill>
                <a:latin typeface="Arial" charset="0"/>
              </a:rPr>
              <a:t>Transfrontier</a:t>
            </a:r>
            <a:r>
              <a:rPr lang="en-US" sz="2400" b="1" dirty="0">
                <a:solidFill>
                  <a:srgbClr val="800000"/>
                </a:solidFill>
                <a:latin typeface="Arial" charset="0"/>
              </a:rPr>
              <a:t> pollution</a:t>
            </a:r>
            <a:r>
              <a:rPr lang="en-US" sz="2400" dirty="0">
                <a:latin typeface="Arial" charset="0"/>
              </a:rPr>
              <a:t> </a:t>
            </a:r>
            <a:r>
              <a:rPr lang="en-US" sz="2400" dirty="0">
                <a:solidFill>
                  <a:srgbClr val="800000"/>
                </a:solidFill>
                <a:latin typeface="Arial" charset="0"/>
                <a:sym typeface="Wingdings" pitchFamily="2" charset="2"/>
              </a:rPr>
              <a:t></a:t>
            </a:r>
            <a:r>
              <a:rPr lang="en-US" sz="2400" dirty="0">
                <a:latin typeface="Arial" charset="0"/>
              </a:rPr>
              <a:t> </a:t>
            </a:r>
            <a:r>
              <a:rPr lang="en-US" sz="2400" dirty="0" err="1">
                <a:latin typeface="Arial" charset="0"/>
              </a:rPr>
              <a:t>polusi</a:t>
            </a:r>
            <a:r>
              <a:rPr lang="en-US" sz="2400" dirty="0">
                <a:latin typeface="Arial" charset="0"/>
              </a:rPr>
              <a:t> yang </a:t>
            </a:r>
            <a:r>
              <a:rPr lang="en-US" sz="2400" dirty="0" err="1">
                <a:latin typeface="Arial" charset="0"/>
              </a:rPr>
              <a:t>dihasilkan</a:t>
            </a:r>
            <a:r>
              <a:rPr lang="en-US" sz="2400" dirty="0">
                <a:latin typeface="Arial" charset="0"/>
              </a:rPr>
              <a:t> </a:t>
            </a:r>
            <a:r>
              <a:rPr lang="en-US" sz="2400" dirty="0" err="1">
                <a:latin typeface="Arial" charset="0"/>
              </a:rPr>
              <a:t>dari</a:t>
            </a:r>
            <a:r>
              <a:rPr lang="en-US" sz="2400" dirty="0">
                <a:latin typeface="Arial" charset="0"/>
              </a:rPr>
              <a:t> </a:t>
            </a:r>
            <a:r>
              <a:rPr lang="en-US" sz="2400" dirty="0" err="1">
                <a:latin typeface="Arial" charset="0"/>
              </a:rPr>
              <a:t>satu</a:t>
            </a:r>
            <a:r>
              <a:rPr lang="en-US" sz="2400" dirty="0">
                <a:latin typeface="Arial" charset="0"/>
              </a:rPr>
              <a:t> </a:t>
            </a:r>
            <a:r>
              <a:rPr lang="en-US" sz="2400" dirty="0" err="1">
                <a:latin typeface="Arial" charset="0"/>
              </a:rPr>
              <a:t>kontrol</a:t>
            </a:r>
            <a:r>
              <a:rPr lang="en-US" sz="2400" dirty="0">
                <a:latin typeface="Arial" charset="0"/>
              </a:rPr>
              <a:t> </a:t>
            </a:r>
            <a:r>
              <a:rPr lang="en-US" sz="2400" dirty="0" err="1">
                <a:latin typeface="Arial" charset="0"/>
              </a:rPr>
              <a:t>atau</a:t>
            </a:r>
            <a:r>
              <a:rPr lang="en-US" sz="2400" dirty="0">
                <a:latin typeface="Arial" charset="0"/>
              </a:rPr>
              <a:t> </a:t>
            </a:r>
            <a:r>
              <a:rPr lang="en-US" sz="2400" dirty="0" err="1">
                <a:latin typeface="Arial" charset="0"/>
              </a:rPr>
              <a:t>kekuasaan</a:t>
            </a:r>
            <a:r>
              <a:rPr lang="en-US" sz="2400" dirty="0">
                <a:latin typeface="Arial" charset="0"/>
              </a:rPr>
              <a:t> </a:t>
            </a:r>
            <a:r>
              <a:rPr lang="en-US" sz="2400" dirty="0" err="1">
                <a:latin typeface="Arial" charset="0"/>
              </a:rPr>
              <a:t>politik</a:t>
            </a:r>
            <a:r>
              <a:rPr lang="en-US" sz="2400" dirty="0">
                <a:latin typeface="Arial" charset="0"/>
              </a:rPr>
              <a:t> yang </a:t>
            </a:r>
            <a:r>
              <a:rPr lang="en-US" sz="2400" dirty="0" err="1">
                <a:latin typeface="Arial" charset="0"/>
              </a:rPr>
              <a:t>menyebabkan</a:t>
            </a:r>
            <a:r>
              <a:rPr lang="en-US" sz="2400" dirty="0">
                <a:latin typeface="Arial" charset="0"/>
              </a:rPr>
              <a:t> </a:t>
            </a:r>
            <a:r>
              <a:rPr lang="en-US" sz="2400" dirty="0" err="1">
                <a:latin typeface="Arial" charset="0"/>
              </a:rPr>
              <a:t>kerusakan</a:t>
            </a:r>
            <a:r>
              <a:rPr lang="en-US" sz="2400" dirty="0">
                <a:latin typeface="Arial" charset="0"/>
              </a:rPr>
              <a:t> </a:t>
            </a:r>
            <a:r>
              <a:rPr lang="en-US" sz="2400" dirty="0" err="1">
                <a:latin typeface="Arial" charset="0"/>
              </a:rPr>
              <a:t>pada</a:t>
            </a:r>
            <a:r>
              <a:rPr lang="en-US" sz="2400" dirty="0">
                <a:latin typeface="Arial" charset="0"/>
              </a:rPr>
              <a:t> </a:t>
            </a:r>
            <a:r>
              <a:rPr lang="en-US" sz="2400" dirty="0" err="1">
                <a:latin typeface="Arial" charset="0"/>
              </a:rPr>
              <a:t>kontrol</a:t>
            </a:r>
            <a:r>
              <a:rPr lang="en-US" sz="2400" dirty="0">
                <a:latin typeface="Arial" charset="0"/>
              </a:rPr>
              <a:t> </a:t>
            </a:r>
            <a:r>
              <a:rPr lang="en-US" sz="2400" dirty="0" err="1">
                <a:latin typeface="Arial" charset="0"/>
              </a:rPr>
              <a:t>politik</a:t>
            </a:r>
            <a:r>
              <a:rPr lang="en-US" sz="2400" dirty="0">
                <a:latin typeface="Arial" charset="0"/>
              </a:rPr>
              <a:t> </a:t>
            </a:r>
            <a:r>
              <a:rPr lang="en-US" sz="2400" dirty="0" err="1">
                <a:latin typeface="Arial" charset="0"/>
              </a:rPr>
              <a:t>lainnya</a:t>
            </a:r>
            <a:endParaRPr lang="en-US" sz="2400" dirty="0">
              <a:latin typeface="Arial" charset="0"/>
            </a:endParaRPr>
          </a:p>
          <a:p>
            <a:pPr marL="0" indent="0" algn="just">
              <a:lnSpc>
                <a:spcPct val="80000"/>
              </a:lnSpc>
              <a:buFont typeface="Wingdings" pitchFamily="2" charset="2"/>
              <a:buNone/>
            </a:pPr>
            <a:endParaRPr lang="en-US" sz="1200" dirty="0">
              <a:latin typeface="Arial" charset="0"/>
            </a:endParaRPr>
          </a:p>
          <a:p>
            <a:pPr marL="0" indent="0" algn="just">
              <a:lnSpc>
                <a:spcPct val="80000"/>
              </a:lnSpc>
              <a:buFont typeface="Wingdings" pitchFamily="2" charset="2"/>
              <a:buNone/>
            </a:pPr>
            <a:r>
              <a:rPr lang="en-US" sz="2400" dirty="0">
                <a:latin typeface="Arial" charset="0"/>
              </a:rPr>
              <a:t>Negara yang </a:t>
            </a:r>
            <a:r>
              <a:rPr lang="en-US" sz="2400" dirty="0" err="1">
                <a:latin typeface="Arial" charset="0"/>
              </a:rPr>
              <a:t>menghasilkan</a:t>
            </a:r>
            <a:r>
              <a:rPr lang="en-US" sz="2400" dirty="0">
                <a:latin typeface="Arial" charset="0"/>
              </a:rPr>
              <a:t> </a:t>
            </a:r>
            <a:r>
              <a:rPr lang="en-US" sz="2400" dirty="0" err="1">
                <a:latin typeface="Arial" charset="0"/>
              </a:rPr>
              <a:t>polusi</a:t>
            </a:r>
            <a:r>
              <a:rPr lang="en-US" sz="2400" dirty="0">
                <a:latin typeface="Arial" charset="0"/>
              </a:rPr>
              <a:t> </a:t>
            </a:r>
            <a:r>
              <a:rPr lang="en-US" sz="2400" dirty="0" err="1">
                <a:latin typeface="Arial" charset="0"/>
              </a:rPr>
              <a:t>tidak</a:t>
            </a:r>
            <a:r>
              <a:rPr lang="en-US" sz="2400" dirty="0">
                <a:latin typeface="Arial" charset="0"/>
              </a:rPr>
              <a:t> </a:t>
            </a:r>
            <a:r>
              <a:rPr lang="en-US" sz="2400" dirty="0" err="1">
                <a:latin typeface="Arial" charset="0"/>
              </a:rPr>
              <a:t>mempertimbangkan</a:t>
            </a:r>
            <a:r>
              <a:rPr lang="en-US" sz="2400" dirty="0">
                <a:latin typeface="Arial" charset="0"/>
              </a:rPr>
              <a:t> </a:t>
            </a:r>
            <a:r>
              <a:rPr lang="en-US" sz="2400" dirty="0" err="1">
                <a:latin typeface="Arial" charset="0"/>
              </a:rPr>
              <a:t>semua</a:t>
            </a:r>
            <a:r>
              <a:rPr lang="en-US" sz="2400" dirty="0">
                <a:latin typeface="Arial" charset="0"/>
              </a:rPr>
              <a:t> </a:t>
            </a:r>
            <a:r>
              <a:rPr lang="en-US" sz="2400" dirty="0" err="1">
                <a:latin typeface="Arial" charset="0"/>
              </a:rPr>
              <a:t>biaya</a:t>
            </a:r>
            <a:r>
              <a:rPr lang="en-US" sz="2400" dirty="0">
                <a:latin typeface="Arial" charset="0"/>
              </a:rPr>
              <a:t> </a:t>
            </a:r>
            <a:r>
              <a:rPr lang="en-US" sz="2400" dirty="0" err="1">
                <a:latin typeface="Arial" charset="0"/>
              </a:rPr>
              <a:t>sosial</a:t>
            </a:r>
            <a:r>
              <a:rPr lang="en-US" sz="2400" dirty="0">
                <a:latin typeface="Arial" charset="0"/>
              </a:rPr>
              <a:t> </a:t>
            </a:r>
            <a:r>
              <a:rPr lang="en-US" sz="2400" dirty="0" err="1">
                <a:latin typeface="Arial" charset="0"/>
              </a:rPr>
              <a:t>ketika</a:t>
            </a:r>
            <a:r>
              <a:rPr lang="en-US" sz="2400" dirty="0">
                <a:latin typeface="Arial" charset="0"/>
              </a:rPr>
              <a:t> </a:t>
            </a:r>
            <a:r>
              <a:rPr lang="en-US" sz="2400" dirty="0" err="1">
                <a:latin typeface="Arial" charset="0"/>
              </a:rPr>
              <a:t>merencanakan</a:t>
            </a:r>
            <a:r>
              <a:rPr lang="en-US" sz="2400" dirty="0">
                <a:latin typeface="Arial" charset="0"/>
              </a:rPr>
              <a:t> </a:t>
            </a:r>
            <a:r>
              <a:rPr lang="en-US" sz="2400" dirty="0" err="1">
                <a:latin typeface="Arial" charset="0"/>
              </a:rPr>
              <a:t>kebijakan</a:t>
            </a:r>
            <a:r>
              <a:rPr lang="en-US" sz="2400" dirty="0">
                <a:latin typeface="Arial" charset="0"/>
              </a:rPr>
              <a:t> </a:t>
            </a:r>
            <a:r>
              <a:rPr lang="en-US" sz="2400" dirty="0" err="1">
                <a:latin typeface="Arial" charset="0"/>
              </a:rPr>
              <a:t>lingkungan</a:t>
            </a:r>
            <a:r>
              <a:rPr lang="en-US" sz="2400" dirty="0">
                <a:latin typeface="Arial" charset="0"/>
              </a:rPr>
              <a:t>, </a:t>
            </a:r>
            <a:r>
              <a:rPr lang="en-US" sz="2400" dirty="0" err="1">
                <a:latin typeface="Arial" charset="0"/>
              </a:rPr>
              <a:t>karena</a:t>
            </a:r>
            <a:r>
              <a:rPr lang="en-US" sz="2400" dirty="0">
                <a:latin typeface="Arial" charset="0"/>
              </a:rPr>
              <a:t> </a:t>
            </a:r>
            <a:r>
              <a:rPr lang="en-US" sz="2400" dirty="0" err="1">
                <a:latin typeface="Arial" charset="0"/>
              </a:rPr>
              <a:t>beberapa</a:t>
            </a:r>
            <a:r>
              <a:rPr lang="en-US" sz="2400" dirty="0">
                <a:latin typeface="Arial" charset="0"/>
              </a:rPr>
              <a:t> </a:t>
            </a:r>
            <a:r>
              <a:rPr lang="en-US" sz="2400" dirty="0" err="1">
                <a:latin typeface="Arial" charset="0"/>
              </a:rPr>
              <a:t>biaya</a:t>
            </a:r>
            <a:r>
              <a:rPr lang="en-US" sz="2400" dirty="0">
                <a:latin typeface="Arial" charset="0"/>
              </a:rPr>
              <a:t> </a:t>
            </a:r>
            <a:r>
              <a:rPr lang="en-US" sz="2400" dirty="0" err="1">
                <a:latin typeface="Arial" charset="0"/>
              </a:rPr>
              <a:t>sosial</a:t>
            </a:r>
            <a:r>
              <a:rPr lang="en-US" sz="2400" dirty="0">
                <a:latin typeface="Arial" charset="0"/>
              </a:rPr>
              <a:t> </a:t>
            </a:r>
            <a:r>
              <a:rPr lang="en-US" sz="2400" dirty="0" err="1">
                <a:latin typeface="Arial" charset="0"/>
              </a:rPr>
              <a:t>ditanggung</a:t>
            </a:r>
            <a:r>
              <a:rPr lang="en-US" sz="2400" dirty="0">
                <a:latin typeface="Arial" charset="0"/>
              </a:rPr>
              <a:t> </a:t>
            </a:r>
            <a:r>
              <a:rPr lang="en-US" sz="2400" dirty="0" err="1">
                <a:latin typeface="Arial" charset="0"/>
              </a:rPr>
              <a:t>oleh</a:t>
            </a:r>
            <a:r>
              <a:rPr lang="en-US" sz="2400" dirty="0">
                <a:latin typeface="Arial" charset="0"/>
              </a:rPr>
              <a:t> </a:t>
            </a:r>
            <a:r>
              <a:rPr lang="en-US" sz="2400" dirty="0" err="1">
                <a:latin typeface="Arial" charset="0"/>
              </a:rPr>
              <a:t>negara</a:t>
            </a:r>
            <a:r>
              <a:rPr lang="en-US" sz="2400" dirty="0">
                <a:latin typeface="Arial" charset="0"/>
              </a:rPr>
              <a:t> lain. </a:t>
            </a:r>
          </a:p>
          <a:p>
            <a:pPr marL="0" indent="0" algn="just">
              <a:lnSpc>
                <a:spcPct val="80000"/>
              </a:lnSpc>
              <a:buFont typeface="Wingdings" pitchFamily="2" charset="2"/>
              <a:buNone/>
            </a:pPr>
            <a:endParaRPr lang="en-US" sz="1200" dirty="0">
              <a:latin typeface="Arial" charset="0"/>
            </a:endParaRPr>
          </a:p>
          <a:p>
            <a:pPr marL="0" indent="0" algn="just">
              <a:lnSpc>
                <a:spcPct val="80000"/>
              </a:lnSpc>
              <a:buFont typeface="Wingdings" pitchFamily="2" charset="2"/>
              <a:buNone/>
            </a:pPr>
            <a:r>
              <a:rPr lang="en-US" sz="2400" dirty="0" err="1">
                <a:latin typeface="Arial" charset="0"/>
              </a:rPr>
              <a:t>Negosiasi</a:t>
            </a:r>
            <a:r>
              <a:rPr lang="en-US" sz="2400" dirty="0">
                <a:latin typeface="Arial" charset="0"/>
              </a:rPr>
              <a:t> </a:t>
            </a:r>
            <a:r>
              <a:rPr lang="en-US" sz="2400" dirty="0" err="1">
                <a:latin typeface="Arial" charset="0"/>
              </a:rPr>
              <a:t>internasional</a:t>
            </a:r>
            <a:r>
              <a:rPr lang="en-US" sz="2400" dirty="0">
                <a:latin typeface="Arial" charset="0"/>
              </a:rPr>
              <a:t> </a:t>
            </a:r>
            <a:r>
              <a:rPr lang="en-US" sz="2400" dirty="0" err="1">
                <a:latin typeface="Arial" charset="0"/>
              </a:rPr>
              <a:t>harus</a:t>
            </a:r>
            <a:r>
              <a:rPr lang="en-US" sz="2400" dirty="0">
                <a:latin typeface="Arial" charset="0"/>
              </a:rPr>
              <a:t> </a:t>
            </a:r>
            <a:r>
              <a:rPr lang="en-US" sz="2400" dirty="0" err="1">
                <a:latin typeface="Arial" charset="0"/>
              </a:rPr>
              <a:t>dilaksanakan</a:t>
            </a:r>
            <a:r>
              <a:rPr lang="en-US" sz="2400" dirty="0">
                <a:latin typeface="Arial" charset="0"/>
              </a:rPr>
              <a:t> </a:t>
            </a:r>
            <a:r>
              <a:rPr lang="en-US" sz="2400" dirty="0" err="1">
                <a:latin typeface="Arial" charset="0"/>
              </a:rPr>
              <a:t>dalam</a:t>
            </a:r>
            <a:r>
              <a:rPr lang="en-US" sz="2400" dirty="0">
                <a:latin typeface="Arial" charset="0"/>
              </a:rPr>
              <a:t> </a:t>
            </a:r>
            <a:r>
              <a:rPr lang="en-US" sz="2400" dirty="0" err="1">
                <a:latin typeface="Arial" charset="0"/>
              </a:rPr>
              <a:t>rangka</a:t>
            </a:r>
            <a:r>
              <a:rPr lang="en-US" sz="2400" dirty="0">
                <a:latin typeface="Arial" charset="0"/>
              </a:rPr>
              <a:t> </a:t>
            </a:r>
            <a:r>
              <a:rPr lang="en-US" sz="2400" dirty="0" err="1">
                <a:latin typeface="Arial" charset="0"/>
              </a:rPr>
              <a:t>menghasilkan</a:t>
            </a:r>
            <a:r>
              <a:rPr lang="en-US" sz="2400" dirty="0">
                <a:latin typeface="Arial" charset="0"/>
              </a:rPr>
              <a:t> level </a:t>
            </a:r>
            <a:r>
              <a:rPr lang="en-US" sz="2400" dirty="0" err="1">
                <a:latin typeface="Arial" charset="0"/>
              </a:rPr>
              <a:t>emisi</a:t>
            </a:r>
            <a:r>
              <a:rPr lang="en-US" sz="2400" dirty="0">
                <a:latin typeface="Arial" charset="0"/>
              </a:rPr>
              <a:t> yang </a:t>
            </a:r>
            <a:r>
              <a:rPr lang="en-US" sz="2400" dirty="0" err="1">
                <a:latin typeface="Arial" charset="0"/>
              </a:rPr>
              <a:t>sesuai</a:t>
            </a:r>
            <a:r>
              <a:rPr lang="en-US" sz="2400" dirty="0">
                <a:latin typeface="Arial" charset="0"/>
              </a:rPr>
              <a:t>. </a:t>
            </a:r>
          </a:p>
          <a:p>
            <a:pPr marL="0" indent="0" algn="just">
              <a:lnSpc>
                <a:spcPct val="80000"/>
              </a:lnSpc>
              <a:buFont typeface="Wingdings" pitchFamily="2" charset="2"/>
              <a:buNone/>
            </a:pPr>
            <a:endParaRPr lang="en-US" sz="1200" dirty="0">
              <a:latin typeface="Arial"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1150938" y="214313"/>
            <a:ext cx="7793037" cy="1198562"/>
          </a:xfrm>
        </p:spPr>
        <p:txBody>
          <a:bodyPr/>
          <a:lstStyle/>
          <a:p>
            <a:pPr algn="ctr"/>
            <a:r>
              <a:rPr lang="en-US" sz="3600" b="1">
                <a:effectLst>
                  <a:outerShdw blurRad="38100" dist="38100" dir="2700000" algn="tl">
                    <a:srgbClr val="000000"/>
                  </a:outerShdw>
                </a:effectLst>
                <a:latin typeface="Arial" charset="0"/>
              </a:rPr>
              <a:t>LINGKUNGAN DAN ISU EKONOMI INTERNASIONAL</a:t>
            </a:r>
            <a:endParaRPr lang="ms-MY" sz="3600" b="1">
              <a:effectLst>
                <a:outerShdw blurRad="38100" dist="38100" dir="2700000" algn="tl">
                  <a:srgbClr val="000000"/>
                </a:outerShdw>
              </a:effectLst>
              <a:latin typeface="Arial" charset="0"/>
            </a:endParaRPr>
          </a:p>
        </p:txBody>
      </p:sp>
      <p:sp>
        <p:nvSpPr>
          <p:cNvPr id="56323" name="Rectangle 3"/>
          <p:cNvSpPr>
            <a:spLocks noGrp="1" noChangeArrowheads="1"/>
          </p:cNvSpPr>
          <p:nvPr>
            <p:ph type="body" idx="1"/>
          </p:nvPr>
        </p:nvSpPr>
        <p:spPr>
          <a:xfrm>
            <a:off x="0" y="2017713"/>
            <a:ext cx="8955088" cy="4840287"/>
          </a:xfrm>
        </p:spPr>
        <p:txBody>
          <a:bodyPr/>
          <a:lstStyle/>
          <a:p>
            <a:pPr marL="0" indent="0" algn="just">
              <a:lnSpc>
                <a:spcPct val="90000"/>
              </a:lnSpc>
              <a:buFont typeface="Wingdings" pitchFamily="2" charset="2"/>
              <a:buNone/>
              <a:tabLst>
                <a:tab pos="441325" algn="l"/>
              </a:tabLst>
            </a:pPr>
            <a:r>
              <a:rPr lang="en-US" sz="2400" b="1" u="sng">
                <a:latin typeface="Arial" charset="0"/>
              </a:rPr>
              <a:t>Environmental Policy and Its Effects on International Trade</a:t>
            </a:r>
          </a:p>
          <a:p>
            <a:pPr marL="0" indent="0" algn="just">
              <a:lnSpc>
                <a:spcPct val="90000"/>
              </a:lnSpc>
              <a:buFont typeface="Wingdings" pitchFamily="2" charset="2"/>
              <a:buNone/>
              <a:tabLst>
                <a:tab pos="441325" algn="l"/>
              </a:tabLst>
            </a:pPr>
            <a:endParaRPr lang="en-US" sz="2400" b="1" u="sng">
              <a:latin typeface="Arial" charset="0"/>
            </a:endParaRPr>
          </a:p>
          <a:p>
            <a:pPr marL="0" indent="0" algn="just">
              <a:lnSpc>
                <a:spcPct val="90000"/>
              </a:lnSpc>
              <a:buFont typeface="Wingdings" pitchFamily="2" charset="2"/>
              <a:buNone/>
              <a:tabLst>
                <a:tab pos="441325" algn="l"/>
              </a:tabLst>
            </a:pPr>
            <a:r>
              <a:rPr lang="en-US" sz="2400">
                <a:latin typeface="Arial" charset="0"/>
              </a:rPr>
              <a:t>Terdapat dua hal dimana kebijakan lingkungan berdampak pada perdagangan internasional, yaitu:</a:t>
            </a:r>
          </a:p>
          <a:p>
            <a:pPr marL="0" indent="0" algn="just">
              <a:lnSpc>
                <a:spcPct val="90000"/>
              </a:lnSpc>
              <a:buFont typeface="Wingdings" pitchFamily="2" charset="2"/>
              <a:buNone/>
              <a:tabLst>
                <a:tab pos="441325" algn="l"/>
              </a:tabLst>
            </a:pPr>
            <a:endParaRPr lang="en-US" sz="2400">
              <a:latin typeface="Arial" charset="0"/>
            </a:endParaRPr>
          </a:p>
          <a:p>
            <a:pPr marL="0" indent="0" algn="just">
              <a:lnSpc>
                <a:spcPct val="90000"/>
              </a:lnSpc>
              <a:buFont typeface="Wingdings" pitchFamily="2" charset="2"/>
              <a:buNone/>
              <a:tabLst>
                <a:tab pos="441325" algn="l"/>
              </a:tabLst>
            </a:pPr>
            <a:r>
              <a:rPr lang="en-US" sz="2400">
                <a:latin typeface="Arial" charset="0"/>
              </a:rPr>
              <a:t>1.	Kebijakan lingkungan meningkatkan biaya produksi suatu 	negara disiplin secara lingkungan </a:t>
            </a:r>
            <a:r>
              <a:rPr lang="en-US" sz="2400">
                <a:latin typeface="Arial" charset="0"/>
                <a:sym typeface="Wingdings" pitchFamily="2" charset="2"/>
              </a:rPr>
              <a:t> barang di negara 	tersebut akan lebih mahal. </a:t>
            </a:r>
            <a:r>
              <a:rPr lang="en-US" sz="2400" b="1">
                <a:solidFill>
                  <a:srgbClr val="800000"/>
                </a:solidFill>
                <a:latin typeface="Arial" charset="0"/>
                <a:sym typeface="Wingdings" pitchFamily="2" charset="2"/>
              </a:rPr>
              <a:t>Berlaku sebaliknya.</a:t>
            </a:r>
          </a:p>
          <a:p>
            <a:pPr marL="0" indent="0" algn="just">
              <a:lnSpc>
                <a:spcPct val="90000"/>
              </a:lnSpc>
              <a:buFont typeface="Wingdings" pitchFamily="2" charset="2"/>
              <a:buNone/>
              <a:tabLst>
                <a:tab pos="441325" algn="l"/>
              </a:tabLst>
            </a:pPr>
            <a:endParaRPr lang="en-US" sz="2400" b="1">
              <a:solidFill>
                <a:srgbClr val="800000"/>
              </a:solidFill>
              <a:latin typeface="Arial" charset="0"/>
            </a:endParaRPr>
          </a:p>
          <a:p>
            <a:pPr marL="0" indent="0" algn="just">
              <a:lnSpc>
                <a:spcPct val="90000"/>
              </a:lnSpc>
              <a:buFont typeface="Wingdings" pitchFamily="2" charset="2"/>
              <a:buNone/>
              <a:tabLst>
                <a:tab pos="441325" algn="l"/>
              </a:tabLst>
            </a:pPr>
            <a:r>
              <a:rPr lang="en-US" sz="2400">
                <a:latin typeface="Arial" charset="0"/>
              </a:rPr>
              <a:t>2.	Kebijakan lingkungan bisa berdampak pada perdagangan 	internasional jika kebijakan lingkungan tersebut menyokong 	pembangunan “</a:t>
            </a:r>
            <a:r>
              <a:rPr lang="en-US" sz="2400" b="1" i="1">
                <a:solidFill>
                  <a:srgbClr val="800000"/>
                </a:solidFill>
                <a:latin typeface="Arial" charset="0"/>
              </a:rPr>
              <a:t>green technologies</a:t>
            </a:r>
            <a:r>
              <a:rPr lang="en-US" sz="2400">
                <a:latin typeface="Arial" charset="0"/>
              </a:rPr>
              <a:t>” </a:t>
            </a:r>
            <a:r>
              <a:rPr lang="en-US" sz="2400">
                <a:latin typeface="Arial" charset="0"/>
                <a:sym typeface="Wingdings" pitchFamily="2" charset="2"/>
              </a:rPr>
              <a:t> nantinya teknologi 	ini 	diekspor ke negara lain</a:t>
            </a:r>
            <a:endParaRPr lang="ms-MY" sz="2400">
              <a:latin typeface="Arial"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8" name="WordArt 4"/>
          <p:cNvSpPr>
            <a:spLocks noChangeArrowheads="1" noChangeShapeType="1" noTextEdit="1"/>
          </p:cNvSpPr>
          <p:nvPr/>
        </p:nvSpPr>
        <p:spPr bwMode="auto">
          <a:xfrm>
            <a:off x="2555875" y="2852738"/>
            <a:ext cx="4248150" cy="1728787"/>
          </a:xfrm>
          <a:prstGeom prst="rect">
            <a:avLst/>
          </a:prstGeom>
        </p:spPr>
        <p:txBody>
          <a:bodyPr wrap="none" fromWordArt="1">
            <a:prstTxWarp prst="textTriangle">
              <a:avLst>
                <a:gd name="adj" fmla="val 50000"/>
              </a:avLst>
            </a:prstTxWarp>
            <a:scene3d>
              <a:camera prst="legacyObliqueTopLeft"/>
              <a:lightRig rig="legacyNormal3" dir="r"/>
            </a:scene3d>
            <a:sp3d extrusionH="201600" prstMaterial="legacyMatte">
              <a:extrusionClr>
                <a:srgbClr val="0066CC"/>
              </a:extrusionClr>
            </a:sp3d>
          </a:bodyPr>
          <a:lstStyle/>
          <a:p>
            <a:pPr algn="ctr"/>
            <a:r>
              <a:rPr lang="id-ID" sz="4400" kern="10">
                <a:ln w="9525">
                  <a:round/>
                  <a:headEnd/>
                  <a:tailEnd/>
                </a:ln>
                <a:solidFill>
                  <a:schemeClr val="hlink"/>
                </a:solidFill>
                <a:latin typeface="Comic Sans MS"/>
              </a:rPr>
              <a:t>THANK YOU</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50938" y="214313"/>
            <a:ext cx="7793037" cy="622300"/>
          </a:xfrm>
        </p:spPr>
        <p:txBody>
          <a:bodyPr/>
          <a:lstStyle/>
          <a:p>
            <a:pPr algn="ctr"/>
            <a:r>
              <a:rPr lang="en-US" sz="3600" b="1" dirty="0" smtClean="0">
                <a:effectLst>
                  <a:outerShdw blurRad="38100" dist="38100" dir="2700000" algn="tl">
                    <a:srgbClr val="000000"/>
                  </a:outerShdw>
                </a:effectLst>
                <a:latin typeface="Arial" charset="0"/>
              </a:rPr>
              <a:t>PENDAHULUAN (2)</a:t>
            </a:r>
            <a:endParaRPr lang="ms-MY" sz="3600" b="1" dirty="0">
              <a:effectLst>
                <a:outerShdw blurRad="38100" dist="38100" dir="2700000" algn="tl">
                  <a:srgbClr val="000000"/>
                </a:outerShdw>
              </a:effectLst>
              <a:latin typeface="Arial" charset="0"/>
            </a:endParaRPr>
          </a:p>
        </p:txBody>
      </p:sp>
      <p:sp>
        <p:nvSpPr>
          <p:cNvPr id="16387" name="Rectangle 3"/>
          <p:cNvSpPr>
            <a:spLocks noGrp="1" noChangeArrowheads="1"/>
          </p:cNvSpPr>
          <p:nvPr>
            <p:ph type="body" idx="1"/>
          </p:nvPr>
        </p:nvSpPr>
        <p:spPr>
          <a:xfrm>
            <a:off x="214282" y="1928802"/>
            <a:ext cx="8632825" cy="4583135"/>
          </a:xfrm>
        </p:spPr>
        <p:txBody>
          <a:bodyPr/>
          <a:lstStyle/>
          <a:p>
            <a:pPr marL="0" indent="0" algn="just">
              <a:buFont typeface="Arial" charset="0"/>
              <a:buChar char="•"/>
              <a:tabLst>
                <a:tab pos="533400" algn="l"/>
              </a:tabLst>
            </a:pPr>
            <a:r>
              <a:rPr lang="en-US" sz="2400" dirty="0" err="1" smtClean="0">
                <a:latin typeface="Arial" charset="0"/>
              </a:rPr>
              <a:t>Konsep</a:t>
            </a:r>
            <a:r>
              <a:rPr lang="en-US" sz="2400" dirty="0" smtClean="0">
                <a:latin typeface="Arial" charset="0"/>
              </a:rPr>
              <a:t> </a:t>
            </a:r>
            <a:r>
              <a:rPr lang="en-US" sz="2400" dirty="0" err="1" smtClean="0">
                <a:latin typeface="Arial" charset="0"/>
              </a:rPr>
              <a:t>pembangunan</a:t>
            </a:r>
            <a:r>
              <a:rPr lang="en-US" sz="2400" dirty="0" smtClean="0">
                <a:latin typeface="Arial" charset="0"/>
              </a:rPr>
              <a:t> </a:t>
            </a:r>
            <a:r>
              <a:rPr lang="en-US" sz="2400" dirty="0" err="1" smtClean="0">
                <a:latin typeface="Arial" charset="0"/>
              </a:rPr>
              <a:t>berkelanjutan</a:t>
            </a:r>
            <a:r>
              <a:rPr lang="en-US" sz="2400" dirty="0" smtClean="0">
                <a:latin typeface="Arial" charset="0"/>
              </a:rPr>
              <a:t> </a:t>
            </a:r>
            <a:r>
              <a:rPr lang="en-US" sz="2400" dirty="0" err="1" smtClean="0">
                <a:latin typeface="Arial" charset="0"/>
              </a:rPr>
              <a:t>sulit</a:t>
            </a:r>
            <a:r>
              <a:rPr lang="en-US" sz="2400" dirty="0" smtClean="0">
                <a:latin typeface="Arial" charset="0"/>
              </a:rPr>
              <a:t> </a:t>
            </a:r>
            <a:r>
              <a:rPr lang="en-US" sz="2400" dirty="0" err="1" smtClean="0">
                <a:latin typeface="Arial" charset="0"/>
              </a:rPr>
              <a:t>dilaksanakan</a:t>
            </a:r>
            <a:r>
              <a:rPr lang="en-US" sz="2400" dirty="0" smtClean="0">
                <a:latin typeface="Arial" charset="0"/>
              </a:rPr>
              <a:t> </a:t>
            </a:r>
            <a:r>
              <a:rPr lang="en-US" sz="2400" dirty="0" smtClean="0">
                <a:latin typeface="Arial" charset="0"/>
                <a:sym typeface="Wingdings" pitchFamily="2" charset="2"/>
              </a:rPr>
              <a:t> </a:t>
            </a:r>
            <a:r>
              <a:rPr lang="en-US" sz="2400" dirty="0" err="1" smtClean="0">
                <a:latin typeface="Arial" charset="0"/>
              </a:rPr>
              <a:t>tekanan</a:t>
            </a:r>
            <a:r>
              <a:rPr lang="en-US" sz="2400" dirty="0" smtClean="0">
                <a:latin typeface="Arial" charset="0"/>
              </a:rPr>
              <a:t> </a:t>
            </a:r>
            <a:r>
              <a:rPr lang="en-US" sz="2400" dirty="0" err="1" smtClean="0">
                <a:latin typeface="Arial" charset="0"/>
              </a:rPr>
              <a:t>terhadap</a:t>
            </a:r>
            <a:r>
              <a:rPr lang="en-US" sz="2400" dirty="0" smtClean="0">
                <a:latin typeface="Arial" charset="0"/>
              </a:rPr>
              <a:t> </a:t>
            </a:r>
            <a:r>
              <a:rPr lang="en-US" sz="2400" dirty="0" err="1" smtClean="0">
                <a:latin typeface="Arial" charset="0"/>
              </a:rPr>
              <a:t>sumberdaya</a:t>
            </a:r>
            <a:r>
              <a:rPr lang="en-US" sz="2400" dirty="0" smtClean="0">
                <a:latin typeface="Arial" charset="0"/>
              </a:rPr>
              <a:t> </a:t>
            </a:r>
            <a:r>
              <a:rPr lang="en-US" sz="2400" dirty="0" err="1" smtClean="0">
                <a:latin typeface="Arial" charset="0"/>
              </a:rPr>
              <a:t>alam</a:t>
            </a:r>
            <a:r>
              <a:rPr lang="en-US" sz="2400" dirty="0" smtClean="0">
                <a:latin typeface="Arial" charset="0"/>
              </a:rPr>
              <a:t> </a:t>
            </a:r>
            <a:r>
              <a:rPr lang="en-US" sz="2400" dirty="0" err="1" smtClean="0">
                <a:latin typeface="Arial" charset="0"/>
              </a:rPr>
              <a:t>dan</a:t>
            </a:r>
            <a:r>
              <a:rPr lang="en-US" sz="2400" dirty="0" smtClean="0">
                <a:latin typeface="Arial" charset="0"/>
              </a:rPr>
              <a:t> </a:t>
            </a:r>
            <a:r>
              <a:rPr lang="en-US" sz="2400" dirty="0" err="1" smtClean="0">
                <a:latin typeface="Arial" charset="0"/>
              </a:rPr>
              <a:t>lingkungan</a:t>
            </a:r>
            <a:r>
              <a:rPr lang="en-US" sz="2400" dirty="0" smtClean="0">
                <a:latin typeface="Arial" charset="0"/>
              </a:rPr>
              <a:t> (SDAL) </a:t>
            </a:r>
            <a:r>
              <a:rPr lang="en-US" sz="2400" dirty="0" err="1" smtClean="0">
                <a:latin typeface="Arial" charset="0"/>
              </a:rPr>
              <a:t>di</a:t>
            </a:r>
            <a:r>
              <a:rPr lang="en-US" sz="2400" dirty="0" smtClean="0">
                <a:latin typeface="Arial" charset="0"/>
              </a:rPr>
              <a:t> </a:t>
            </a:r>
            <a:r>
              <a:rPr lang="en-US" sz="2400" dirty="0" err="1" smtClean="0">
                <a:latin typeface="Arial" charset="0"/>
              </a:rPr>
              <a:t>berbagai</a:t>
            </a:r>
            <a:r>
              <a:rPr lang="en-US" sz="2400" dirty="0" smtClean="0">
                <a:latin typeface="Arial" charset="0"/>
              </a:rPr>
              <a:t> </a:t>
            </a:r>
            <a:r>
              <a:rPr lang="en-US" sz="2400" dirty="0" err="1" smtClean="0">
                <a:latin typeface="Arial" charset="0"/>
              </a:rPr>
              <a:t>negara</a:t>
            </a:r>
            <a:r>
              <a:rPr lang="en-US" sz="2400" dirty="0" smtClean="0">
                <a:latin typeface="Arial" charset="0"/>
              </a:rPr>
              <a:t>, </a:t>
            </a:r>
            <a:r>
              <a:rPr lang="en-US" sz="2400" dirty="0" err="1" smtClean="0">
                <a:latin typeface="Arial" charset="0"/>
              </a:rPr>
              <a:t>termasuk</a:t>
            </a:r>
            <a:r>
              <a:rPr lang="en-US" sz="2400" dirty="0" smtClean="0">
                <a:latin typeface="Arial" charset="0"/>
              </a:rPr>
              <a:t> Indonesia </a:t>
            </a:r>
            <a:r>
              <a:rPr lang="en-US" sz="2400" dirty="0" err="1" smtClean="0">
                <a:latin typeface="Arial" charset="0"/>
              </a:rPr>
              <a:t>meningkat</a:t>
            </a:r>
            <a:r>
              <a:rPr lang="en-US" sz="2400" dirty="0" smtClean="0">
                <a:latin typeface="Arial" charset="0"/>
              </a:rPr>
              <a:t>.</a:t>
            </a:r>
          </a:p>
          <a:p>
            <a:pPr marL="0" indent="0" algn="just">
              <a:buFont typeface="Arial" charset="0"/>
              <a:buChar char="•"/>
              <a:tabLst>
                <a:tab pos="533400" algn="l"/>
              </a:tabLst>
            </a:pPr>
            <a:endParaRPr lang="en-US" sz="1200" dirty="0" smtClean="0">
              <a:latin typeface="Arial" charset="0"/>
            </a:endParaRPr>
          </a:p>
          <a:p>
            <a:pPr marL="0" indent="0" algn="just">
              <a:buFont typeface="Arial" charset="0"/>
              <a:buChar char="•"/>
              <a:tabLst>
                <a:tab pos="533400" algn="l"/>
              </a:tabLst>
            </a:pPr>
            <a:r>
              <a:rPr lang="en-US" sz="2400" dirty="0" err="1" smtClean="0">
                <a:latin typeface="Arial" charset="0"/>
              </a:rPr>
              <a:t>Pembuatan</a:t>
            </a:r>
            <a:r>
              <a:rPr lang="en-US" sz="2400" dirty="0" smtClean="0">
                <a:latin typeface="Arial" charset="0"/>
              </a:rPr>
              <a:t> </a:t>
            </a:r>
            <a:r>
              <a:rPr lang="en-US" sz="2400" dirty="0" err="1" smtClean="0">
                <a:latin typeface="Arial" charset="0"/>
              </a:rPr>
              <a:t>keputusan</a:t>
            </a:r>
            <a:r>
              <a:rPr lang="en-US" sz="2400" dirty="0" smtClean="0">
                <a:latin typeface="Arial" charset="0"/>
              </a:rPr>
              <a:t> </a:t>
            </a:r>
            <a:r>
              <a:rPr lang="en-US" sz="2400" dirty="0" err="1" smtClean="0">
                <a:latin typeface="Arial" charset="0"/>
              </a:rPr>
              <a:t>perlu</a:t>
            </a:r>
            <a:r>
              <a:rPr lang="en-US" sz="2400" dirty="0" smtClean="0">
                <a:latin typeface="Arial" charset="0"/>
              </a:rPr>
              <a:t> </a:t>
            </a:r>
            <a:r>
              <a:rPr lang="en-US" sz="2400" dirty="0" err="1" smtClean="0">
                <a:latin typeface="Arial" charset="0"/>
              </a:rPr>
              <a:t>mengapresiasi</a:t>
            </a:r>
            <a:r>
              <a:rPr lang="en-US" sz="2400" dirty="0" smtClean="0">
                <a:latin typeface="Arial" charset="0"/>
              </a:rPr>
              <a:t> SDAL </a:t>
            </a:r>
            <a:r>
              <a:rPr lang="en-US" sz="2400" dirty="0" err="1" smtClean="0">
                <a:latin typeface="Arial" charset="0"/>
              </a:rPr>
              <a:t>secara</a:t>
            </a:r>
            <a:r>
              <a:rPr lang="en-US" sz="2400" dirty="0" smtClean="0">
                <a:latin typeface="Arial" charset="0"/>
              </a:rPr>
              <a:t> </a:t>
            </a:r>
            <a:r>
              <a:rPr lang="en-US" sz="2400" dirty="0" err="1" smtClean="0">
                <a:latin typeface="Arial" charset="0"/>
              </a:rPr>
              <a:t>benar</a:t>
            </a:r>
            <a:r>
              <a:rPr lang="en-US" sz="2400" dirty="0" smtClean="0">
                <a:latin typeface="Arial" charset="0"/>
              </a:rPr>
              <a:t>. </a:t>
            </a:r>
            <a:r>
              <a:rPr lang="en-US" sz="2400" dirty="0" err="1" smtClean="0">
                <a:latin typeface="Arial" charset="0"/>
              </a:rPr>
              <a:t>Pemberian</a:t>
            </a:r>
            <a:r>
              <a:rPr lang="en-US" sz="2400" dirty="0" smtClean="0">
                <a:latin typeface="Arial" charset="0"/>
              </a:rPr>
              <a:t> </a:t>
            </a:r>
            <a:r>
              <a:rPr lang="en-US" sz="2400" dirty="0" err="1" smtClean="0">
                <a:latin typeface="Arial" charset="0"/>
              </a:rPr>
              <a:t>nilai</a:t>
            </a:r>
            <a:r>
              <a:rPr lang="en-US" sz="2400" dirty="0" smtClean="0">
                <a:latin typeface="Arial" charset="0"/>
              </a:rPr>
              <a:t> SDAL (</a:t>
            </a:r>
            <a:r>
              <a:rPr lang="en-US" sz="2400" dirty="0" err="1" smtClean="0">
                <a:latin typeface="Arial" charset="0"/>
              </a:rPr>
              <a:t>berfungsi</a:t>
            </a:r>
            <a:r>
              <a:rPr lang="en-US" sz="2400" dirty="0" smtClean="0">
                <a:latin typeface="Arial" charset="0"/>
              </a:rPr>
              <a:t> </a:t>
            </a:r>
            <a:r>
              <a:rPr lang="en-US" sz="2400" dirty="0" err="1" smtClean="0">
                <a:latin typeface="Arial" charset="0"/>
              </a:rPr>
              <a:t>secara</a:t>
            </a:r>
            <a:r>
              <a:rPr lang="en-US" sz="2400" dirty="0" smtClean="0">
                <a:latin typeface="Arial" charset="0"/>
              </a:rPr>
              <a:t> </a:t>
            </a:r>
            <a:r>
              <a:rPr lang="en-US" sz="2400" dirty="0" err="1" smtClean="0">
                <a:latin typeface="Arial" charset="0"/>
              </a:rPr>
              <a:t>ekologis</a:t>
            </a:r>
            <a:r>
              <a:rPr lang="en-US" sz="2400" dirty="0" smtClean="0">
                <a:latin typeface="Arial" charset="0"/>
              </a:rPr>
              <a:t> </a:t>
            </a:r>
            <a:r>
              <a:rPr lang="en-US" sz="2400" dirty="0" err="1" smtClean="0">
                <a:latin typeface="Arial" charset="0"/>
              </a:rPr>
              <a:t>atau</a:t>
            </a:r>
            <a:r>
              <a:rPr lang="en-US" sz="2400" dirty="0" smtClean="0">
                <a:latin typeface="Arial" charset="0"/>
              </a:rPr>
              <a:t> </a:t>
            </a:r>
            <a:r>
              <a:rPr lang="en-US" sz="2400" dirty="0" err="1" smtClean="0">
                <a:latin typeface="Arial" charset="0"/>
              </a:rPr>
              <a:t>ekonomis</a:t>
            </a:r>
            <a:r>
              <a:rPr lang="en-US" sz="2400" dirty="0" smtClean="0">
                <a:latin typeface="Arial" charset="0"/>
              </a:rPr>
              <a:t>) </a:t>
            </a:r>
            <a:r>
              <a:rPr lang="en-US" sz="2400" dirty="0" err="1" smtClean="0">
                <a:latin typeface="Arial" charset="0"/>
              </a:rPr>
              <a:t>diperlukan</a:t>
            </a:r>
            <a:r>
              <a:rPr lang="en-US" sz="2400" dirty="0" smtClean="0">
                <a:latin typeface="Arial" charset="0"/>
              </a:rPr>
              <a:t> </a:t>
            </a:r>
            <a:r>
              <a:rPr lang="en-US" sz="2400" dirty="0" err="1" smtClean="0">
                <a:latin typeface="Arial" charset="0"/>
              </a:rPr>
              <a:t>guna</a:t>
            </a:r>
            <a:r>
              <a:rPr lang="en-US" sz="2400" dirty="0" smtClean="0">
                <a:latin typeface="Arial" charset="0"/>
              </a:rPr>
              <a:t> </a:t>
            </a:r>
            <a:r>
              <a:rPr lang="en-US" sz="2400" dirty="0" err="1" smtClean="0">
                <a:latin typeface="Arial" charset="0"/>
              </a:rPr>
              <a:t>menjamin</a:t>
            </a:r>
            <a:r>
              <a:rPr lang="en-US" sz="2400" dirty="0" smtClean="0">
                <a:latin typeface="Arial" charset="0"/>
              </a:rPr>
              <a:t> </a:t>
            </a:r>
            <a:r>
              <a:rPr lang="en-US" sz="2400" dirty="0" err="1" smtClean="0">
                <a:latin typeface="Arial" charset="0"/>
              </a:rPr>
              <a:t>keberlanjutan</a:t>
            </a:r>
            <a:r>
              <a:rPr lang="en-US" sz="2400" dirty="0" smtClean="0">
                <a:latin typeface="Arial" charset="0"/>
              </a:rPr>
              <a:t>.</a:t>
            </a:r>
          </a:p>
          <a:p>
            <a:pPr marL="0" indent="0" algn="just">
              <a:buFont typeface="Arial" charset="0"/>
              <a:buChar char="•"/>
              <a:tabLst>
                <a:tab pos="533400" algn="l"/>
              </a:tabLst>
            </a:pPr>
            <a:endParaRPr lang="en-US" sz="1200" dirty="0" smtClean="0">
              <a:latin typeface="Arial" charset="0"/>
            </a:endParaRPr>
          </a:p>
          <a:p>
            <a:pPr marL="0" indent="0" algn="just">
              <a:buFont typeface="Arial" charset="0"/>
              <a:buChar char="•"/>
              <a:tabLst>
                <a:tab pos="533400" algn="l"/>
              </a:tabLst>
            </a:pPr>
            <a:r>
              <a:rPr lang="en-US" sz="2400" dirty="0" smtClean="0">
                <a:latin typeface="Arial" charset="0"/>
              </a:rPr>
              <a:t>SDAL </a:t>
            </a:r>
            <a:r>
              <a:rPr lang="en-US" sz="2400" dirty="0" smtClean="0">
                <a:latin typeface="Arial" charset="0"/>
                <a:sym typeface="Wingdings" pitchFamily="2" charset="2"/>
              </a:rPr>
              <a:t> </a:t>
            </a:r>
            <a:r>
              <a:rPr lang="en-US" sz="2400" dirty="0" err="1" smtClean="0">
                <a:latin typeface="Arial" charset="0"/>
              </a:rPr>
              <a:t>sumber</a:t>
            </a:r>
            <a:r>
              <a:rPr lang="en-US" sz="2400" dirty="0" smtClean="0">
                <a:latin typeface="Arial" charset="0"/>
              </a:rPr>
              <a:t> </a:t>
            </a:r>
            <a:r>
              <a:rPr lang="en-US" sz="2400" dirty="0" err="1" smtClean="0">
                <a:latin typeface="Arial" charset="0"/>
              </a:rPr>
              <a:t>barang</a:t>
            </a:r>
            <a:r>
              <a:rPr lang="en-US" sz="2400" dirty="0" smtClean="0">
                <a:latin typeface="Arial" charset="0"/>
              </a:rPr>
              <a:t> </a:t>
            </a:r>
            <a:r>
              <a:rPr lang="en-US" sz="2400" dirty="0" err="1" smtClean="0">
                <a:latin typeface="Arial" charset="0"/>
              </a:rPr>
              <a:t>dan</a:t>
            </a:r>
            <a:r>
              <a:rPr lang="en-US" sz="2400" dirty="0" smtClean="0">
                <a:latin typeface="Arial" charset="0"/>
              </a:rPr>
              <a:t> </a:t>
            </a:r>
            <a:r>
              <a:rPr lang="en-US" sz="2400" dirty="0" err="1" smtClean="0">
                <a:latin typeface="Arial" charset="0"/>
              </a:rPr>
              <a:t>jasa</a:t>
            </a:r>
            <a:r>
              <a:rPr lang="en-US" sz="2400" dirty="0" smtClean="0">
                <a:latin typeface="Arial" charset="0"/>
              </a:rPr>
              <a:t> </a:t>
            </a:r>
            <a:r>
              <a:rPr lang="en-US" sz="2400" dirty="0" err="1" smtClean="0">
                <a:latin typeface="Arial" charset="0"/>
              </a:rPr>
              <a:t>lingkungan</a:t>
            </a:r>
            <a:r>
              <a:rPr lang="en-US" sz="2400" dirty="0" smtClean="0">
                <a:latin typeface="Arial" charset="0"/>
              </a:rPr>
              <a:t> </a:t>
            </a:r>
            <a:r>
              <a:rPr lang="en-US" sz="2400" dirty="0" err="1" smtClean="0">
                <a:latin typeface="Arial" charset="0"/>
              </a:rPr>
              <a:t>guna</a:t>
            </a:r>
            <a:r>
              <a:rPr lang="en-US" sz="2400" dirty="0" smtClean="0">
                <a:latin typeface="Arial" charset="0"/>
              </a:rPr>
              <a:t> </a:t>
            </a:r>
            <a:r>
              <a:rPr lang="en-US" sz="2400" dirty="0" err="1" smtClean="0">
                <a:latin typeface="Arial" charset="0"/>
              </a:rPr>
              <a:t>menunjang</a:t>
            </a:r>
            <a:r>
              <a:rPr lang="en-US" sz="2400" dirty="0" smtClean="0">
                <a:latin typeface="Arial" charset="0"/>
              </a:rPr>
              <a:t> </a:t>
            </a:r>
            <a:r>
              <a:rPr lang="en-US" sz="2400" dirty="0" err="1" smtClean="0">
                <a:latin typeface="Arial" charset="0"/>
              </a:rPr>
              <a:t>keberlangsungan</a:t>
            </a:r>
            <a:r>
              <a:rPr lang="en-US" sz="2400" dirty="0" smtClean="0">
                <a:latin typeface="Arial" charset="0"/>
              </a:rPr>
              <a:t> </a:t>
            </a:r>
            <a:r>
              <a:rPr lang="en-US" sz="2400" dirty="0" err="1" smtClean="0">
                <a:latin typeface="Arial" charset="0"/>
              </a:rPr>
              <a:t>hidup</a:t>
            </a:r>
            <a:r>
              <a:rPr lang="en-US" sz="2400" dirty="0" smtClean="0">
                <a:latin typeface="Arial" charset="0"/>
              </a:rPr>
              <a:t> </a:t>
            </a:r>
            <a:r>
              <a:rPr lang="en-US" sz="2400" dirty="0" err="1" smtClean="0">
                <a:latin typeface="Arial" charset="0"/>
              </a:rPr>
              <a:t>manusia</a:t>
            </a:r>
            <a:r>
              <a:rPr lang="en-US" sz="2400" dirty="0" smtClean="0">
                <a:latin typeface="Arial" charset="0"/>
              </a:rPr>
              <a:t>. </a:t>
            </a:r>
            <a:r>
              <a:rPr lang="en-US" sz="2400" dirty="0" err="1" smtClean="0">
                <a:latin typeface="Arial" charset="0"/>
              </a:rPr>
              <a:t>Berbagai</a:t>
            </a:r>
            <a:r>
              <a:rPr lang="en-US" sz="2400" dirty="0" smtClean="0">
                <a:latin typeface="Arial" charset="0"/>
              </a:rPr>
              <a:t> </a:t>
            </a:r>
            <a:r>
              <a:rPr lang="en-US" sz="2400" dirty="0" err="1" smtClean="0">
                <a:latin typeface="Arial" charset="0"/>
              </a:rPr>
              <a:t>aktivitas</a:t>
            </a:r>
            <a:r>
              <a:rPr lang="en-US" sz="2400" dirty="0" smtClean="0">
                <a:latin typeface="Arial" charset="0"/>
              </a:rPr>
              <a:t> </a:t>
            </a:r>
            <a:r>
              <a:rPr lang="en-US" sz="2400" dirty="0" err="1" smtClean="0">
                <a:latin typeface="Arial" charset="0"/>
              </a:rPr>
              <a:t>ekonomi</a:t>
            </a:r>
            <a:r>
              <a:rPr lang="en-US" sz="2400" dirty="0" smtClean="0">
                <a:latin typeface="Arial" charset="0"/>
              </a:rPr>
              <a:t> (</a:t>
            </a:r>
            <a:r>
              <a:rPr lang="en-US" sz="2400" dirty="0" err="1" smtClean="0">
                <a:latin typeface="Arial" charset="0"/>
              </a:rPr>
              <a:t>produksi</a:t>
            </a:r>
            <a:r>
              <a:rPr lang="en-US" sz="2400" dirty="0" smtClean="0">
                <a:latin typeface="Arial" charset="0"/>
              </a:rPr>
              <a:t> </a:t>
            </a:r>
            <a:r>
              <a:rPr lang="en-US" sz="2400" dirty="0" err="1" smtClean="0">
                <a:latin typeface="Arial" charset="0"/>
              </a:rPr>
              <a:t>dan</a:t>
            </a:r>
            <a:r>
              <a:rPr lang="en-US" sz="2400" dirty="0" smtClean="0">
                <a:latin typeface="Arial" charset="0"/>
              </a:rPr>
              <a:t> </a:t>
            </a:r>
            <a:r>
              <a:rPr lang="en-US" sz="2400" dirty="0" err="1" smtClean="0">
                <a:latin typeface="Arial" charset="0"/>
              </a:rPr>
              <a:t>konsumsi</a:t>
            </a:r>
            <a:r>
              <a:rPr lang="en-US" sz="2400" dirty="0" smtClean="0">
                <a:latin typeface="Arial" charset="0"/>
              </a:rPr>
              <a:t>) </a:t>
            </a:r>
            <a:r>
              <a:rPr lang="en-US" sz="2400" dirty="0" err="1" smtClean="0">
                <a:latin typeface="Arial" charset="0"/>
              </a:rPr>
              <a:t>secara</a:t>
            </a:r>
            <a:r>
              <a:rPr lang="en-US" sz="2400" dirty="0" smtClean="0">
                <a:latin typeface="Arial" charset="0"/>
              </a:rPr>
              <a:t> </a:t>
            </a:r>
            <a:r>
              <a:rPr lang="en-US" sz="2400" dirty="0" err="1" smtClean="0">
                <a:latin typeface="Arial" charset="0"/>
              </a:rPr>
              <a:t>langsung</a:t>
            </a:r>
            <a:r>
              <a:rPr lang="en-US" sz="2400" dirty="0" smtClean="0">
                <a:latin typeface="Arial" charset="0"/>
              </a:rPr>
              <a:t> </a:t>
            </a:r>
            <a:r>
              <a:rPr lang="en-US" sz="2400" dirty="0" err="1" smtClean="0">
                <a:latin typeface="Arial" charset="0"/>
              </a:rPr>
              <a:t>dan</a:t>
            </a:r>
            <a:r>
              <a:rPr lang="en-US" sz="2400" dirty="0" smtClean="0">
                <a:latin typeface="Arial" charset="0"/>
              </a:rPr>
              <a:t> </a:t>
            </a:r>
            <a:r>
              <a:rPr lang="en-US" sz="2400" dirty="0" err="1" smtClean="0">
                <a:latin typeface="Arial" charset="0"/>
              </a:rPr>
              <a:t>tidak</a:t>
            </a:r>
            <a:r>
              <a:rPr lang="en-US" sz="2400" dirty="0" smtClean="0">
                <a:latin typeface="Arial" charset="0"/>
              </a:rPr>
              <a:t> </a:t>
            </a:r>
            <a:r>
              <a:rPr lang="en-US" sz="2400" dirty="0" err="1" smtClean="0">
                <a:latin typeface="Arial" charset="0"/>
              </a:rPr>
              <a:t>langsung</a:t>
            </a:r>
            <a:r>
              <a:rPr lang="en-US" sz="2400" dirty="0" smtClean="0">
                <a:latin typeface="Arial" charset="0"/>
              </a:rPr>
              <a:t> </a:t>
            </a:r>
            <a:r>
              <a:rPr lang="en-US" sz="2400" dirty="0" err="1" smtClean="0">
                <a:latin typeface="Arial" charset="0"/>
              </a:rPr>
              <a:t>memanfaatkan</a:t>
            </a:r>
            <a:r>
              <a:rPr lang="en-US" sz="2400" dirty="0" smtClean="0">
                <a:latin typeface="Arial" charset="0"/>
              </a:rPr>
              <a:t> </a:t>
            </a:r>
            <a:r>
              <a:rPr lang="en-US" sz="2400" dirty="0" err="1" smtClean="0">
                <a:latin typeface="Arial" charset="0"/>
              </a:rPr>
              <a:t>unsur</a:t>
            </a:r>
            <a:r>
              <a:rPr lang="en-US" sz="2400" dirty="0" smtClean="0">
                <a:latin typeface="Arial" charset="0"/>
              </a:rPr>
              <a:t> SDAL </a:t>
            </a:r>
            <a:r>
              <a:rPr lang="en-US" sz="2400" dirty="0" err="1" smtClean="0">
                <a:latin typeface="Arial" charset="0"/>
              </a:rPr>
              <a:t>dalam</a:t>
            </a:r>
            <a:r>
              <a:rPr lang="en-US" sz="2400" dirty="0" smtClean="0">
                <a:latin typeface="Arial" charset="0"/>
              </a:rPr>
              <a:t> </a:t>
            </a:r>
            <a:r>
              <a:rPr lang="en-US" sz="2400" dirty="0" err="1" smtClean="0">
                <a:latin typeface="Arial" charset="0"/>
              </a:rPr>
              <a:t>kegiatannya</a:t>
            </a:r>
            <a:r>
              <a:rPr lang="en-US" sz="2400" dirty="0" smtClean="0">
                <a:latin typeface="Arial" charset="0"/>
              </a:rPr>
              <a:t>. </a:t>
            </a:r>
            <a:endParaRPr lang="en-US" sz="2400" dirty="0">
              <a:latin typeface="Arial"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116013" y="0"/>
            <a:ext cx="7793037" cy="1198563"/>
          </a:xfrm>
        </p:spPr>
        <p:txBody>
          <a:bodyPr/>
          <a:lstStyle/>
          <a:p>
            <a:pPr algn="ctr"/>
            <a:r>
              <a:rPr lang="en-US" sz="3600" b="1">
                <a:effectLst>
                  <a:outerShdw blurRad="38100" dist="38100" dir="2700000" algn="tl">
                    <a:srgbClr val="000000"/>
                  </a:outerShdw>
                </a:effectLst>
                <a:latin typeface="Arial" charset="0"/>
              </a:rPr>
              <a:t>MODEL KONSEPTUAL LINGKUNGAN DAN EKONOMI (1)</a:t>
            </a:r>
            <a:endParaRPr lang="ms-MY" sz="3600" b="1">
              <a:effectLst>
                <a:outerShdw blurRad="38100" dist="38100" dir="2700000" algn="tl">
                  <a:srgbClr val="000000"/>
                </a:outerShdw>
              </a:effectLst>
              <a:latin typeface="Arial" charset="0"/>
            </a:endParaRPr>
          </a:p>
        </p:txBody>
      </p:sp>
      <p:sp>
        <p:nvSpPr>
          <p:cNvPr id="17411" name="Rectangle 3"/>
          <p:cNvSpPr>
            <a:spLocks noGrp="1" noChangeArrowheads="1"/>
          </p:cNvSpPr>
          <p:nvPr>
            <p:ph type="body" idx="1"/>
          </p:nvPr>
        </p:nvSpPr>
        <p:spPr>
          <a:xfrm>
            <a:off x="179388" y="2205038"/>
            <a:ext cx="8775700" cy="4652962"/>
          </a:xfrm>
          <a:noFill/>
        </p:spPr>
        <p:txBody>
          <a:bodyPr/>
          <a:lstStyle/>
          <a:p>
            <a:pPr marL="0" indent="0" algn="just">
              <a:lnSpc>
                <a:spcPct val="90000"/>
              </a:lnSpc>
              <a:buFont typeface="Wingdings" pitchFamily="2" charset="2"/>
              <a:buNone/>
            </a:pPr>
            <a:r>
              <a:rPr lang="en-US" sz="2400">
                <a:latin typeface="Arial" charset="0"/>
              </a:rPr>
              <a:t>Bagaimanakah interaksi lingkungan dan ekonomi berdampak pada kesejahteraan sosial (secara makroekonomi).</a:t>
            </a:r>
          </a:p>
          <a:p>
            <a:pPr marL="0" indent="0" algn="just">
              <a:lnSpc>
                <a:spcPct val="90000"/>
              </a:lnSpc>
              <a:buFont typeface="Wingdings" pitchFamily="2" charset="2"/>
              <a:buNone/>
            </a:pPr>
            <a:endParaRPr lang="en-US" sz="1800">
              <a:latin typeface="Arial" charset="0"/>
            </a:endParaRPr>
          </a:p>
          <a:p>
            <a:pPr marL="0" indent="0" algn="just">
              <a:lnSpc>
                <a:spcPct val="90000"/>
              </a:lnSpc>
              <a:buFont typeface="Wingdings" pitchFamily="2" charset="2"/>
              <a:buNone/>
            </a:pPr>
            <a:r>
              <a:rPr lang="en-US" sz="2400">
                <a:latin typeface="Arial" charset="0"/>
              </a:rPr>
              <a:t>Lingkungan, ekonomi dan populasi (manusia) yang sehat serta keadilan sosial berdampak pada </a:t>
            </a:r>
            <a:r>
              <a:rPr lang="en-US" sz="2400" b="1" i="1">
                <a:solidFill>
                  <a:srgbClr val="800000"/>
                </a:solidFill>
                <a:latin typeface="Arial" charset="0"/>
              </a:rPr>
              <a:t>social welfare</a:t>
            </a:r>
            <a:r>
              <a:rPr lang="en-US" sz="2400">
                <a:latin typeface="Arial" charset="0"/>
              </a:rPr>
              <a:t> </a:t>
            </a:r>
            <a:r>
              <a:rPr lang="en-US" sz="2400">
                <a:latin typeface="Arial" charset="0"/>
                <a:sym typeface="Wingdings" pitchFamily="2" charset="2"/>
              </a:rPr>
              <a:t> baik secara independen maupun interaksi satu sama lainnya.</a:t>
            </a:r>
          </a:p>
          <a:p>
            <a:pPr marL="0" indent="0" algn="just">
              <a:lnSpc>
                <a:spcPct val="90000"/>
              </a:lnSpc>
              <a:buFont typeface="Wingdings" pitchFamily="2" charset="2"/>
              <a:buNone/>
            </a:pPr>
            <a:endParaRPr lang="en-US" sz="1800">
              <a:latin typeface="Arial" charset="0"/>
              <a:sym typeface="Wingdings" pitchFamily="2" charset="2"/>
            </a:endParaRPr>
          </a:p>
          <a:p>
            <a:pPr marL="0" indent="0" algn="just">
              <a:lnSpc>
                <a:spcPct val="90000"/>
              </a:lnSpc>
              <a:buFont typeface="Wingdings" pitchFamily="2" charset="2"/>
              <a:buNone/>
            </a:pPr>
            <a:r>
              <a:rPr lang="en-US" sz="2400">
                <a:latin typeface="Arial" charset="0"/>
                <a:sym typeface="Wingdings" pitchFamily="2" charset="2"/>
              </a:rPr>
              <a:t>Terdapat dua perspektif dalam interaksi ekonomi dan lingkungan terhadap kesejahteraan sosial:</a:t>
            </a:r>
          </a:p>
          <a:p>
            <a:pPr marL="0" indent="0" algn="just">
              <a:lnSpc>
                <a:spcPct val="90000"/>
              </a:lnSpc>
              <a:buFont typeface="Wingdings" pitchFamily="2" charset="2"/>
              <a:buNone/>
            </a:pPr>
            <a:r>
              <a:rPr lang="en-US" sz="2400">
                <a:latin typeface="Arial" charset="0"/>
                <a:sym typeface="Wingdings" pitchFamily="2" charset="2"/>
              </a:rPr>
              <a:t>	♫	ekonomi dan lingkungan merupakan sistem yang 		terpisah secara alami  </a:t>
            </a:r>
            <a:r>
              <a:rPr lang="en-US" sz="2400" b="1">
                <a:solidFill>
                  <a:srgbClr val="800000"/>
                </a:solidFill>
                <a:latin typeface="Arial" charset="0"/>
                <a:sym typeface="Wingdings" pitchFamily="2" charset="2"/>
              </a:rPr>
              <a:t>Gambar 1</a:t>
            </a:r>
          </a:p>
          <a:p>
            <a:pPr marL="0" indent="0" algn="just">
              <a:lnSpc>
                <a:spcPct val="90000"/>
              </a:lnSpc>
              <a:buFont typeface="Wingdings" pitchFamily="2" charset="2"/>
              <a:buNone/>
            </a:pPr>
            <a:r>
              <a:rPr lang="en-US" sz="2400">
                <a:latin typeface="Arial" charset="0"/>
                <a:sym typeface="Wingdings" pitchFamily="2" charset="2"/>
              </a:rPr>
              <a:t>	♫	ekonomi merupakan bagian dari lingkungan  		</a:t>
            </a:r>
            <a:r>
              <a:rPr lang="en-US" sz="2400" b="1">
                <a:solidFill>
                  <a:srgbClr val="800000"/>
                </a:solidFill>
                <a:latin typeface="Arial" charset="0"/>
                <a:sym typeface="Wingdings" pitchFamily="2" charset="2"/>
              </a:rPr>
              <a:t>Gambar 2</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150938" y="214313"/>
            <a:ext cx="7793037" cy="1127125"/>
          </a:xfrm>
        </p:spPr>
        <p:txBody>
          <a:bodyPr/>
          <a:lstStyle/>
          <a:p>
            <a:pPr algn="ctr"/>
            <a:r>
              <a:rPr lang="en-US" sz="3600" b="1">
                <a:effectLst>
                  <a:outerShdw blurRad="38100" dist="38100" dir="2700000" algn="tl">
                    <a:srgbClr val="000000"/>
                  </a:outerShdw>
                </a:effectLst>
                <a:latin typeface="Arial" charset="0"/>
              </a:rPr>
              <a:t>MODEL KONSEPTUAL LINGKUNGAN DAN EKONOMI (2)</a:t>
            </a:r>
            <a:endParaRPr lang="ms-MY" sz="3600" b="1">
              <a:effectLst>
                <a:outerShdw blurRad="38100" dist="38100" dir="2700000" algn="tl">
                  <a:srgbClr val="000000"/>
                </a:outerShdw>
              </a:effectLst>
              <a:latin typeface="Arial" charset="0"/>
            </a:endParaRPr>
          </a:p>
        </p:txBody>
      </p:sp>
      <p:sp>
        <p:nvSpPr>
          <p:cNvPr id="18435" name="Rectangle 3"/>
          <p:cNvSpPr>
            <a:spLocks noGrp="1" noChangeArrowheads="1"/>
          </p:cNvSpPr>
          <p:nvPr>
            <p:ph type="body" sz="half" idx="2"/>
          </p:nvPr>
        </p:nvSpPr>
        <p:spPr>
          <a:xfrm>
            <a:off x="4067175" y="2133600"/>
            <a:ext cx="4887913" cy="4724400"/>
          </a:xfrm>
          <a:noFill/>
        </p:spPr>
        <p:txBody>
          <a:bodyPr/>
          <a:lstStyle/>
          <a:p>
            <a:pPr marL="0" indent="0" algn="just">
              <a:lnSpc>
                <a:spcPct val="90000"/>
              </a:lnSpc>
              <a:buFont typeface="Wingdings" pitchFamily="2" charset="2"/>
              <a:buNone/>
            </a:pPr>
            <a:r>
              <a:rPr lang="en-US" sz="2000" b="1">
                <a:solidFill>
                  <a:srgbClr val="800000"/>
                </a:solidFill>
                <a:latin typeface="Arial" charset="0"/>
              </a:rPr>
              <a:t>Gambar (1)</a:t>
            </a:r>
            <a:r>
              <a:rPr lang="en-US" sz="2000" b="1">
                <a:latin typeface="Arial" charset="0"/>
              </a:rPr>
              <a:t> </a:t>
            </a:r>
            <a:r>
              <a:rPr lang="en-US" sz="2000" b="1">
                <a:latin typeface="Arial" charset="0"/>
                <a:sym typeface="Wingdings" pitchFamily="2" charset="2"/>
              </a:rPr>
              <a:t></a:t>
            </a:r>
            <a:r>
              <a:rPr lang="en-US" sz="2000" b="1">
                <a:latin typeface="Arial" charset="0"/>
              </a:rPr>
              <a:t> interaksi ekonomi dan lingkungan (</a:t>
            </a:r>
            <a:r>
              <a:rPr lang="en-US" sz="2000" b="1">
                <a:solidFill>
                  <a:srgbClr val="800000"/>
                </a:solidFill>
                <a:latin typeface="Arial" charset="0"/>
              </a:rPr>
              <a:t>sebagai sistem yang terpisah</a:t>
            </a:r>
            <a:r>
              <a:rPr lang="en-US" sz="2000" b="1">
                <a:latin typeface="Arial" charset="0"/>
              </a:rPr>
              <a:t>) mempengaruhi kesejahteraan sosial. </a:t>
            </a:r>
          </a:p>
          <a:p>
            <a:pPr marL="0" indent="0" algn="just">
              <a:lnSpc>
                <a:spcPct val="90000"/>
              </a:lnSpc>
              <a:buFont typeface="Wingdings" pitchFamily="2" charset="2"/>
              <a:buNone/>
            </a:pPr>
            <a:endParaRPr lang="en-US" sz="1200" b="1">
              <a:latin typeface="Arial" charset="0"/>
            </a:endParaRPr>
          </a:p>
          <a:p>
            <a:pPr marL="0" indent="0" algn="just">
              <a:lnSpc>
                <a:spcPct val="90000"/>
              </a:lnSpc>
              <a:buFont typeface="Wingdings" pitchFamily="2" charset="2"/>
              <a:buNone/>
            </a:pPr>
            <a:r>
              <a:rPr lang="en-US" sz="2000" b="1">
                <a:latin typeface="Arial" charset="0"/>
              </a:rPr>
              <a:t>Masyarakat mendapat keuntungan dari peningkatan kualitas lingkungan apabila: hal ini berguna bagi kesehatan mereka (ditunjukkan oleh </a:t>
            </a:r>
            <a:r>
              <a:rPr lang="en-US" sz="2000" b="1">
                <a:solidFill>
                  <a:srgbClr val="800000"/>
                </a:solidFill>
                <a:latin typeface="Arial" charset="0"/>
              </a:rPr>
              <a:t>panah F</a:t>
            </a:r>
            <a:r>
              <a:rPr lang="en-US" sz="2000" b="1">
                <a:latin typeface="Arial" charset="0"/>
              </a:rPr>
              <a:t>), meningkatkan keadilan sosial (</a:t>
            </a:r>
            <a:r>
              <a:rPr lang="en-US" sz="2000" b="1">
                <a:solidFill>
                  <a:srgbClr val="800000"/>
                </a:solidFill>
                <a:latin typeface="Arial" charset="0"/>
              </a:rPr>
              <a:t>H</a:t>
            </a:r>
            <a:r>
              <a:rPr lang="en-US" sz="2000" b="1">
                <a:latin typeface="Arial" charset="0"/>
              </a:rPr>
              <a:t>), memperbaiki perekonomian (</a:t>
            </a:r>
            <a:r>
              <a:rPr lang="en-US" sz="2000" b="1">
                <a:solidFill>
                  <a:srgbClr val="800000"/>
                </a:solidFill>
                <a:latin typeface="Arial" charset="0"/>
              </a:rPr>
              <a:t>G</a:t>
            </a:r>
            <a:r>
              <a:rPr lang="en-US" sz="2000" b="1">
                <a:latin typeface="Arial" charset="0"/>
              </a:rPr>
              <a:t>). </a:t>
            </a:r>
          </a:p>
          <a:p>
            <a:pPr marL="0" indent="0" algn="just">
              <a:lnSpc>
                <a:spcPct val="90000"/>
              </a:lnSpc>
              <a:buFont typeface="Wingdings" pitchFamily="2" charset="2"/>
              <a:buNone/>
            </a:pPr>
            <a:endParaRPr lang="en-US" sz="1000" b="1">
              <a:latin typeface="Arial" charset="0"/>
            </a:endParaRPr>
          </a:p>
          <a:p>
            <a:pPr marL="0" indent="0" algn="just">
              <a:lnSpc>
                <a:spcPct val="90000"/>
              </a:lnSpc>
              <a:buFont typeface="Wingdings" pitchFamily="2" charset="2"/>
              <a:buNone/>
            </a:pPr>
            <a:r>
              <a:rPr lang="en-US" sz="2000" b="1">
                <a:latin typeface="Arial" charset="0"/>
              </a:rPr>
              <a:t>Dengan kata lain </a:t>
            </a:r>
            <a:r>
              <a:rPr lang="en-US" sz="2000" b="1">
                <a:solidFill>
                  <a:srgbClr val="800000"/>
                </a:solidFill>
                <a:latin typeface="Arial" charset="0"/>
                <a:sym typeface="Wingdings" pitchFamily="2" charset="2"/>
              </a:rPr>
              <a:t></a:t>
            </a:r>
            <a:r>
              <a:rPr lang="en-US" sz="2000" b="1">
                <a:latin typeface="Arial" charset="0"/>
              </a:rPr>
              <a:t> kualitas hidup mereka meningkat seiring peningkatan kualitas lingkungan.</a:t>
            </a:r>
            <a:endParaRPr lang="ms-MY" sz="2000" b="1">
              <a:latin typeface="Arial" charset="0"/>
            </a:endParaRPr>
          </a:p>
        </p:txBody>
      </p:sp>
      <p:pic>
        <p:nvPicPr>
          <p:cNvPr id="18437" name="Picture 5" descr="2"/>
          <p:cNvPicPr>
            <a:picLocks noGrp="1" noChangeAspect="1" noChangeArrowheads="1"/>
          </p:cNvPicPr>
          <p:nvPr>
            <p:ph sz="half" idx="1"/>
          </p:nvPr>
        </p:nvPicPr>
        <p:blipFill>
          <a:blip r:embed="rId2">
            <a:lum bright="-54000" contrast="60000"/>
          </a:blip>
          <a:srcRect/>
          <a:stretch>
            <a:fillRect/>
          </a:stretch>
        </p:blipFill>
        <p:spPr>
          <a:xfrm>
            <a:off x="179388" y="2420938"/>
            <a:ext cx="3816350" cy="3671887"/>
          </a:xfrm>
          <a:solidFill>
            <a:srgbClr val="99CCFF"/>
          </a:solidFill>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xfrm>
            <a:off x="1350963" y="214313"/>
            <a:ext cx="7793037" cy="1198562"/>
          </a:xfrm>
        </p:spPr>
        <p:txBody>
          <a:bodyPr/>
          <a:lstStyle/>
          <a:p>
            <a:pPr algn="ctr"/>
            <a:r>
              <a:rPr lang="en-US" sz="3600" b="1">
                <a:effectLst>
                  <a:outerShdw blurRad="38100" dist="38100" dir="2700000" algn="tl">
                    <a:srgbClr val="000000"/>
                  </a:outerShdw>
                </a:effectLst>
                <a:latin typeface="Arial" charset="0"/>
              </a:rPr>
              <a:t>MODEL KONSEPTUAL LINGKUNGAN DAN EKONOMI (4)</a:t>
            </a:r>
            <a:endParaRPr lang="ms-MY" sz="3600" b="1">
              <a:effectLst>
                <a:outerShdw blurRad="38100" dist="38100" dir="2700000" algn="tl">
                  <a:srgbClr val="000000"/>
                </a:outerShdw>
              </a:effectLst>
              <a:latin typeface="Arial" charset="0"/>
            </a:endParaRPr>
          </a:p>
        </p:txBody>
      </p:sp>
      <p:sp>
        <p:nvSpPr>
          <p:cNvPr id="21511" name="Rectangle 7"/>
          <p:cNvSpPr>
            <a:spLocks noGrp="1" noChangeArrowheads="1"/>
          </p:cNvSpPr>
          <p:nvPr>
            <p:ph type="body" sz="half" idx="4294967295"/>
          </p:nvPr>
        </p:nvSpPr>
        <p:spPr>
          <a:xfrm>
            <a:off x="0" y="2017713"/>
            <a:ext cx="9144000" cy="4840287"/>
          </a:xfrm>
        </p:spPr>
        <p:txBody>
          <a:bodyPr/>
          <a:lstStyle/>
          <a:p>
            <a:pPr marL="0" indent="0" algn="just">
              <a:buFont typeface="Wingdings" pitchFamily="2" charset="2"/>
              <a:buNone/>
            </a:pPr>
            <a:endParaRPr lang="en-US" sz="2400" b="1">
              <a:solidFill>
                <a:srgbClr val="800000"/>
              </a:solidFill>
              <a:latin typeface="Arial" charset="0"/>
            </a:endParaRPr>
          </a:p>
          <a:p>
            <a:pPr marL="0" indent="0" algn="just">
              <a:buFont typeface="Wingdings" pitchFamily="2" charset="2"/>
              <a:buNone/>
            </a:pPr>
            <a:endParaRPr lang="en-US" sz="2400" b="1">
              <a:solidFill>
                <a:srgbClr val="800000"/>
              </a:solidFill>
              <a:latin typeface="Arial" charset="0"/>
            </a:endParaRPr>
          </a:p>
          <a:p>
            <a:pPr marL="0" indent="0" algn="just">
              <a:buFont typeface="Wingdings" pitchFamily="2" charset="2"/>
              <a:buNone/>
            </a:pPr>
            <a:endParaRPr lang="en-US" sz="2400" b="1">
              <a:solidFill>
                <a:srgbClr val="800000"/>
              </a:solidFill>
              <a:latin typeface="Arial" charset="0"/>
            </a:endParaRPr>
          </a:p>
          <a:p>
            <a:pPr marL="0" indent="0" algn="just">
              <a:buFont typeface="Wingdings" pitchFamily="2" charset="2"/>
              <a:buNone/>
            </a:pPr>
            <a:endParaRPr lang="en-US" sz="2400" b="1">
              <a:solidFill>
                <a:srgbClr val="800000"/>
              </a:solidFill>
              <a:latin typeface="Arial" charset="0"/>
            </a:endParaRPr>
          </a:p>
          <a:p>
            <a:pPr marL="0" indent="0" algn="just">
              <a:buFont typeface="Wingdings" pitchFamily="2" charset="2"/>
              <a:buNone/>
            </a:pPr>
            <a:endParaRPr lang="en-US" sz="2400" b="1">
              <a:solidFill>
                <a:srgbClr val="800000"/>
              </a:solidFill>
              <a:latin typeface="Arial" charset="0"/>
            </a:endParaRPr>
          </a:p>
          <a:p>
            <a:pPr marL="0" indent="0" algn="just">
              <a:buFont typeface="Wingdings" pitchFamily="2" charset="2"/>
              <a:buNone/>
            </a:pPr>
            <a:endParaRPr lang="en-US" sz="2400" b="1">
              <a:solidFill>
                <a:srgbClr val="800000"/>
              </a:solidFill>
              <a:latin typeface="Arial" charset="0"/>
            </a:endParaRPr>
          </a:p>
          <a:p>
            <a:pPr marL="0" indent="0" algn="just">
              <a:buFont typeface="Wingdings" pitchFamily="2" charset="2"/>
              <a:buNone/>
            </a:pPr>
            <a:r>
              <a:rPr lang="en-US" sz="2400" b="1">
                <a:solidFill>
                  <a:srgbClr val="800000"/>
                </a:solidFill>
                <a:latin typeface="Arial" charset="0"/>
              </a:rPr>
              <a:t>Gambar (2)</a:t>
            </a:r>
            <a:r>
              <a:rPr lang="en-US" sz="2400">
                <a:latin typeface="Arial" charset="0"/>
              </a:rPr>
              <a:t> menunjukkan ekonomi merupakan bagian dari sistem lingkungan. </a:t>
            </a:r>
          </a:p>
          <a:p>
            <a:pPr marL="0" indent="0" algn="just">
              <a:buFont typeface="Wingdings" pitchFamily="2" charset="2"/>
              <a:buNone/>
            </a:pPr>
            <a:endParaRPr lang="en-US" sz="1200">
              <a:latin typeface="Arial" charset="0"/>
            </a:endParaRPr>
          </a:p>
          <a:p>
            <a:pPr marL="0" indent="0" algn="just">
              <a:buFont typeface="Wingdings" pitchFamily="2" charset="2"/>
              <a:buNone/>
            </a:pPr>
            <a:r>
              <a:rPr lang="en-US" sz="2400">
                <a:latin typeface="Arial" charset="0"/>
              </a:rPr>
              <a:t>Perspektif ini penting karena properti yang terdapat dalam sistem ekonomi </a:t>
            </a:r>
            <a:r>
              <a:rPr lang="en-US" sz="2400" b="1">
                <a:solidFill>
                  <a:srgbClr val="800000"/>
                </a:solidFill>
                <a:latin typeface="Arial" charset="0"/>
              </a:rPr>
              <a:t>secara fundamental</a:t>
            </a:r>
            <a:r>
              <a:rPr lang="en-US" sz="2400">
                <a:latin typeface="Arial" charset="0"/>
              </a:rPr>
              <a:t> dibatasi oleh properti dari sistem lingkungan yang lebih besar</a:t>
            </a:r>
            <a:endParaRPr lang="ms-MY" sz="2400">
              <a:latin typeface="Arial" charset="0"/>
            </a:endParaRPr>
          </a:p>
        </p:txBody>
      </p:sp>
      <p:pic>
        <p:nvPicPr>
          <p:cNvPr id="21514" name="Picture 10" descr="gambar 1"/>
          <p:cNvPicPr>
            <a:picLocks noGrp="1" noChangeAspect="1" noChangeArrowheads="1"/>
          </p:cNvPicPr>
          <p:nvPr>
            <p:ph sz="half" idx="4294967295"/>
          </p:nvPr>
        </p:nvPicPr>
        <p:blipFill>
          <a:blip r:embed="rId2">
            <a:lum bright="-12000"/>
            <a:grayscl/>
          </a:blip>
          <a:srcRect/>
          <a:stretch>
            <a:fillRect/>
          </a:stretch>
        </p:blipFill>
        <p:spPr>
          <a:xfrm>
            <a:off x="1835150" y="1844675"/>
            <a:ext cx="5184775" cy="2638425"/>
          </a:xfrm>
          <a:noFill/>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11188" y="214313"/>
            <a:ext cx="8332787" cy="1270000"/>
          </a:xfrm>
        </p:spPr>
        <p:txBody>
          <a:bodyPr/>
          <a:lstStyle/>
          <a:p>
            <a:pPr algn="ctr"/>
            <a:r>
              <a:rPr lang="en-US" sz="3600" b="1">
                <a:effectLst>
                  <a:outerShdw blurRad="38100" dist="38100" dir="2700000" algn="tl">
                    <a:srgbClr val="000000"/>
                  </a:outerShdw>
                </a:effectLst>
                <a:latin typeface="Arial" charset="0"/>
              </a:rPr>
              <a:t>DAMPAK LINGKUNGAN TERHADAP PRODUKTIVITAS EKONOMI</a:t>
            </a:r>
            <a:endParaRPr lang="ms-MY" sz="3600" b="1">
              <a:effectLst>
                <a:outerShdw blurRad="38100" dist="38100" dir="2700000" algn="tl">
                  <a:srgbClr val="000000"/>
                </a:outerShdw>
              </a:effectLst>
              <a:latin typeface="Arial" charset="0"/>
            </a:endParaRPr>
          </a:p>
        </p:txBody>
      </p:sp>
      <p:sp>
        <p:nvSpPr>
          <p:cNvPr id="22531" name="Rectangle 3"/>
          <p:cNvSpPr>
            <a:spLocks noGrp="1" noChangeArrowheads="1"/>
          </p:cNvSpPr>
          <p:nvPr>
            <p:ph type="body" idx="1"/>
          </p:nvPr>
        </p:nvSpPr>
        <p:spPr>
          <a:xfrm>
            <a:off x="250825" y="2781300"/>
            <a:ext cx="8709025" cy="4076700"/>
          </a:xfrm>
          <a:noFill/>
        </p:spPr>
        <p:txBody>
          <a:bodyPr/>
          <a:lstStyle/>
          <a:p>
            <a:pPr marL="0" indent="0" algn="just">
              <a:buFont typeface="Wingdings" pitchFamily="2" charset="2"/>
              <a:buNone/>
            </a:pPr>
            <a:r>
              <a:rPr lang="en-US" sz="2400" b="1" dirty="0" err="1">
                <a:solidFill>
                  <a:srgbClr val="800000"/>
                </a:solidFill>
                <a:latin typeface="Arial" charset="0"/>
              </a:rPr>
              <a:t>Tiga</a:t>
            </a:r>
            <a:r>
              <a:rPr lang="en-US" sz="2400" b="1" dirty="0">
                <a:solidFill>
                  <a:srgbClr val="800000"/>
                </a:solidFill>
                <a:latin typeface="Arial" charset="0"/>
              </a:rPr>
              <a:t> (3) </a:t>
            </a:r>
            <a:r>
              <a:rPr lang="en-US" sz="2400" b="1" dirty="0" err="1">
                <a:solidFill>
                  <a:srgbClr val="800000"/>
                </a:solidFill>
                <a:latin typeface="Arial" charset="0"/>
              </a:rPr>
              <a:t>mekanisme</a:t>
            </a:r>
            <a:r>
              <a:rPr lang="en-US" sz="2400" b="1" dirty="0">
                <a:solidFill>
                  <a:srgbClr val="800000"/>
                </a:solidFill>
                <a:latin typeface="Arial" charset="0"/>
              </a:rPr>
              <a:t> </a:t>
            </a:r>
            <a:r>
              <a:rPr lang="en-US" sz="2400" b="1" dirty="0" err="1">
                <a:solidFill>
                  <a:srgbClr val="800000"/>
                </a:solidFill>
                <a:latin typeface="Arial" charset="0"/>
              </a:rPr>
              <a:t>dasar</a:t>
            </a:r>
            <a:r>
              <a:rPr lang="en-US" sz="2400" dirty="0">
                <a:latin typeface="Arial" charset="0"/>
              </a:rPr>
              <a:t> </a:t>
            </a:r>
            <a:r>
              <a:rPr lang="en-US" sz="2400" dirty="0" err="1">
                <a:latin typeface="Arial" charset="0"/>
              </a:rPr>
              <a:t>dimana</a:t>
            </a:r>
            <a:r>
              <a:rPr lang="en-US" sz="2400" dirty="0">
                <a:latin typeface="Arial" charset="0"/>
              </a:rPr>
              <a:t> </a:t>
            </a:r>
            <a:r>
              <a:rPr lang="en-US" sz="2400" dirty="0" err="1">
                <a:latin typeface="Arial" charset="0"/>
              </a:rPr>
              <a:t>kualitas</a:t>
            </a:r>
            <a:r>
              <a:rPr lang="en-US" sz="2400" dirty="0">
                <a:latin typeface="Arial" charset="0"/>
              </a:rPr>
              <a:t> </a:t>
            </a:r>
            <a:r>
              <a:rPr lang="en-US" sz="2400" dirty="0" err="1">
                <a:latin typeface="Arial" charset="0"/>
              </a:rPr>
              <a:t>dan</a:t>
            </a:r>
            <a:r>
              <a:rPr lang="en-US" sz="2400" dirty="0">
                <a:latin typeface="Arial" charset="0"/>
              </a:rPr>
              <a:t> </a:t>
            </a:r>
            <a:r>
              <a:rPr lang="en-US" sz="2400" dirty="0" err="1">
                <a:latin typeface="Arial" charset="0"/>
              </a:rPr>
              <a:t>kebijakan</a:t>
            </a:r>
            <a:r>
              <a:rPr lang="en-US" sz="2400" dirty="0">
                <a:latin typeface="Arial" charset="0"/>
              </a:rPr>
              <a:t> </a:t>
            </a:r>
            <a:r>
              <a:rPr lang="en-US" sz="2400" dirty="0" err="1">
                <a:latin typeface="Arial" charset="0"/>
              </a:rPr>
              <a:t>lingkungan</a:t>
            </a:r>
            <a:r>
              <a:rPr lang="en-US" sz="2400" dirty="0">
                <a:latin typeface="Arial" charset="0"/>
              </a:rPr>
              <a:t> </a:t>
            </a:r>
            <a:r>
              <a:rPr lang="en-US" sz="2400" dirty="0" err="1">
                <a:latin typeface="Arial" charset="0"/>
              </a:rPr>
              <a:t>mempengaruhi</a:t>
            </a:r>
            <a:r>
              <a:rPr lang="en-US" sz="2400" dirty="0">
                <a:latin typeface="Arial" charset="0"/>
              </a:rPr>
              <a:t> </a:t>
            </a:r>
            <a:r>
              <a:rPr lang="en-US" sz="2400" dirty="0" err="1">
                <a:latin typeface="Arial" charset="0"/>
              </a:rPr>
              <a:t>produktivitas</a:t>
            </a:r>
            <a:r>
              <a:rPr lang="en-US" sz="2400" dirty="0">
                <a:latin typeface="Arial" charset="0"/>
              </a:rPr>
              <a:t> </a:t>
            </a:r>
            <a:r>
              <a:rPr lang="en-US" sz="2400" dirty="0" err="1">
                <a:latin typeface="Arial" charset="0"/>
              </a:rPr>
              <a:t>ekonomi</a:t>
            </a:r>
            <a:r>
              <a:rPr lang="en-US" sz="2400" dirty="0">
                <a:latin typeface="Arial" charset="0"/>
              </a:rPr>
              <a:t>:</a:t>
            </a:r>
          </a:p>
          <a:p>
            <a:pPr marL="0" indent="0" algn="just">
              <a:buFont typeface="Wingdings" pitchFamily="2" charset="2"/>
              <a:buNone/>
            </a:pPr>
            <a:endParaRPr lang="en-US" sz="1200" dirty="0">
              <a:latin typeface="Arial" charset="0"/>
            </a:endParaRPr>
          </a:p>
          <a:p>
            <a:pPr marL="0" indent="0" algn="just">
              <a:buFont typeface="Wingdings" pitchFamily="2" charset="2"/>
              <a:buNone/>
            </a:pPr>
            <a:r>
              <a:rPr lang="en-US" sz="2400" dirty="0" err="1">
                <a:latin typeface="Arial" charset="0"/>
              </a:rPr>
              <a:t>Mekanisme</a:t>
            </a:r>
            <a:r>
              <a:rPr lang="en-US" sz="2400" dirty="0">
                <a:latin typeface="Arial" charset="0"/>
              </a:rPr>
              <a:t> </a:t>
            </a:r>
            <a:r>
              <a:rPr lang="en-US" sz="2400" dirty="0" err="1">
                <a:latin typeface="Arial" charset="0"/>
              </a:rPr>
              <a:t>pertama</a:t>
            </a:r>
            <a:r>
              <a:rPr lang="en-US" sz="2400" dirty="0">
                <a:latin typeface="Arial" charset="0"/>
              </a:rPr>
              <a:t> </a:t>
            </a:r>
            <a:r>
              <a:rPr lang="en-US" sz="2400" dirty="0" err="1">
                <a:latin typeface="Arial" charset="0"/>
              </a:rPr>
              <a:t>dampak</a:t>
            </a:r>
            <a:r>
              <a:rPr lang="en-US" sz="2400" dirty="0">
                <a:latin typeface="Arial" charset="0"/>
              </a:rPr>
              <a:t> </a:t>
            </a:r>
            <a:r>
              <a:rPr lang="en-US" sz="2400" dirty="0" err="1">
                <a:latin typeface="Arial" charset="0"/>
              </a:rPr>
              <a:t>kebijakan</a:t>
            </a:r>
            <a:r>
              <a:rPr lang="en-US" sz="2400" dirty="0">
                <a:latin typeface="Arial" charset="0"/>
              </a:rPr>
              <a:t> </a:t>
            </a:r>
            <a:r>
              <a:rPr lang="en-US" sz="2400" dirty="0" err="1">
                <a:latin typeface="Arial" charset="0"/>
              </a:rPr>
              <a:t>lingkungan</a:t>
            </a:r>
            <a:r>
              <a:rPr lang="en-US" sz="2400" dirty="0">
                <a:latin typeface="Arial" charset="0"/>
              </a:rPr>
              <a:t> </a:t>
            </a:r>
            <a:r>
              <a:rPr lang="en-US" sz="2400" dirty="0" err="1">
                <a:latin typeface="Arial" charset="0"/>
              </a:rPr>
              <a:t>terhadap</a:t>
            </a:r>
            <a:r>
              <a:rPr lang="en-US" sz="2400" dirty="0">
                <a:latin typeface="Arial" charset="0"/>
              </a:rPr>
              <a:t> </a:t>
            </a:r>
            <a:r>
              <a:rPr lang="en-US" sz="2400" dirty="0" err="1">
                <a:latin typeface="Arial" charset="0"/>
              </a:rPr>
              <a:t>produktivitas</a:t>
            </a:r>
            <a:r>
              <a:rPr lang="en-US" sz="2400" dirty="0">
                <a:latin typeface="Arial" charset="0"/>
              </a:rPr>
              <a:t> (</a:t>
            </a:r>
            <a:r>
              <a:rPr lang="en-US" sz="2400" b="1" dirty="0" err="1">
                <a:solidFill>
                  <a:srgbClr val="800000"/>
                </a:solidFill>
                <a:latin typeface="Arial" charset="0"/>
              </a:rPr>
              <a:t>dampak</a:t>
            </a:r>
            <a:r>
              <a:rPr lang="en-US" sz="2400" b="1" dirty="0">
                <a:solidFill>
                  <a:srgbClr val="800000"/>
                </a:solidFill>
                <a:latin typeface="Arial" charset="0"/>
              </a:rPr>
              <a:t> </a:t>
            </a:r>
            <a:r>
              <a:rPr lang="en-US" sz="2400" b="1" dirty="0" err="1">
                <a:solidFill>
                  <a:srgbClr val="800000"/>
                </a:solidFill>
                <a:latin typeface="Arial" charset="0"/>
              </a:rPr>
              <a:t>negatif</a:t>
            </a:r>
            <a:r>
              <a:rPr lang="en-US" sz="2400" dirty="0">
                <a:latin typeface="Arial" charset="0"/>
              </a:rPr>
              <a:t>).</a:t>
            </a:r>
          </a:p>
          <a:p>
            <a:pPr marL="0" indent="0" algn="just">
              <a:buFont typeface="Wingdings" pitchFamily="2" charset="2"/>
              <a:buNone/>
            </a:pPr>
            <a:endParaRPr lang="en-US" sz="1200" dirty="0">
              <a:latin typeface="Arial" charset="0"/>
            </a:endParaRPr>
          </a:p>
          <a:p>
            <a:pPr marL="0" indent="0" algn="just">
              <a:buFont typeface="Wingdings" pitchFamily="2" charset="2"/>
              <a:buNone/>
            </a:pPr>
            <a:r>
              <a:rPr lang="en-US" sz="2400" dirty="0" err="1">
                <a:latin typeface="Arial" charset="0"/>
              </a:rPr>
              <a:t>Mekanisme</a:t>
            </a:r>
            <a:r>
              <a:rPr lang="en-US" sz="2400" dirty="0">
                <a:latin typeface="Arial" charset="0"/>
              </a:rPr>
              <a:t> </a:t>
            </a:r>
            <a:r>
              <a:rPr lang="en-US" sz="2400" dirty="0" err="1">
                <a:latin typeface="Arial" charset="0"/>
              </a:rPr>
              <a:t>kedua</a:t>
            </a:r>
            <a:r>
              <a:rPr lang="en-US" sz="2400" dirty="0">
                <a:latin typeface="Arial" charset="0"/>
              </a:rPr>
              <a:t> </a:t>
            </a:r>
            <a:r>
              <a:rPr lang="en-US" sz="2400" dirty="0" err="1">
                <a:latin typeface="Arial" charset="0"/>
              </a:rPr>
              <a:t>dan</a:t>
            </a:r>
            <a:r>
              <a:rPr lang="en-US" sz="2400" dirty="0">
                <a:latin typeface="Arial" charset="0"/>
              </a:rPr>
              <a:t> </a:t>
            </a:r>
            <a:r>
              <a:rPr lang="en-US" sz="2400" dirty="0" err="1">
                <a:latin typeface="Arial" charset="0"/>
              </a:rPr>
              <a:t>ketiga</a:t>
            </a:r>
            <a:r>
              <a:rPr lang="en-US" sz="2400" dirty="0">
                <a:latin typeface="Arial" charset="0"/>
              </a:rPr>
              <a:t> </a:t>
            </a:r>
            <a:r>
              <a:rPr lang="en-US" sz="2400" dirty="0" err="1">
                <a:latin typeface="Arial" charset="0"/>
              </a:rPr>
              <a:t>yaitu</a:t>
            </a:r>
            <a:r>
              <a:rPr lang="en-US" sz="2400" dirty="0">
                <a:latin typeface="Arial" charset="0"/>
              </a:rPr>
              <a:t> </a:t>
            </a:r>
            <a:r>
              <a:rPr lang="en-US" sz="2400" dirty="0" err="1">
                <a:latin typeface="Arial" charset="0"/>
              </a:rPr>
              <a:t>dampak</a:t>
            </a:r>
            <a:r>
              <a:rPr lang="en-US" sz="2400" dirty="0">
                <a:latin typeface="Arial" charset="0"/>
              </a:rPr>
              <a:t> </a:t>
            </a:r>
            <a:r>
              <a:rPr lang="en-US" sz="2400" dirty="0" err="1" smtClean="0">
                <a:latin typeface="Arial" charset="0"/>
              </a:rPr>
              <a:t>kualitas</a:t>
            </a:r>
            <a:r>
              <a:rPr lang="en-US" sz="2400" dirty="0" smtClean="0">
                <a:latin typeface="Arial" charset="0"/>
              </a:rPr>
              <a:t> </a:t>
            </a:r>
            <a:r>
              <a:rPr lang="en-US" sz="2400" dirty="0" err="1">
                <a:latin typeface="Arial" charset="0"/>
              </a:rPr>
              <a:t>lingkungan</a:t>
            </a:r>
            <a:r>
              <a:rPr lang="en-US" sz="2400" dirty="0">
                <a:latin typeface="Arial" charset="0"/>
              </a:rPr>
              <a:t> </a:t>
            </a:r>
            <a:r>
              <a:rPr lang="en-US" sz="2400" dirty="0" err="1">
                <a:latin typeface="Arial" charset="0"/>
              </a:rPr>
              <a:t>terhadap</a:t>
            </a:r>
            <a:r>
              <a:rPr lang="en-US" sz="2400" dirty="0">
                <a:latin typeface="Arial" charset="0"/>
              </a:rPr>
              <a:t> </a:t>
            </a:r>
            <a:r>
              <a:rPr lang="en-US" sz="2400" dirty="0" err="1">
                <a:latin typeface="Arial" charset="0"/>
              </a:rPr>
              <a:t>produktivitas</a:t>
            </a:r>
            <a:r>
              <a:rPr lang="en-US" sz="2400" dirty="0">
                <a:latin typeface="Arial" charset="0"/>
              </a:rPr>
              <a:t> </a:t>
            </a:r>
            <a:r>
              <a:rPr lang="en-US" sz="2400" dirty="0" err="1">
                <a:latin typeface="Arial" charset="0"/>
              </a:rPr>
              <a:t>ekonomi</a:t>
            </a:r>
            <a:r>
              <a:rPr lang="en-US" sz="2400" dirty="0">
                <a:latin typeface="Arial" charset="0"/>
              </a:rPr>
              <a:t> (</a:t>
            </a:r>
            <a:r>
              <a:rPr lang="en-US" sz="2400" b="1" dirty="0" err="1">
                <a:solidFill>
                  <a:srgbClr val="800000"/>
                </a:solidFill>
                <a:latin typeface="Arial" charset="0"/>
              </a:rPr>
              <a:t>dampak</a:t>
            </a:r>
            <a:r>
              <a:rPr lang="en-US" sz="2400" b="1" dirty="0">
                <a:solidFill>
                  <a:srgbClr val="800000"/>
                </a:solidFill>
                <a:latin typeface="Arial" charset="0"/>
              </a:rPr>
              <a:t> </a:t>
            </a:r>
            <a:r>
              <a:rPr lang="en-US" sz="2400" b="1" dirty="0" err="1">
                <a:solidFill>
                  <a:srgbClr val="800000"/>
                </a:solidFill>
                <a:latin typeface="Arial" charset="0"/>
              </a:rPr>
              <a:t>positif</a:t>
            </a:r>
            <a:r>
              <a:rPr lang="en-US" sz="2400" dirty="0">
                <a:latin typeface="Arial" charset="0"/>
              </a:rPr>
              <a:t>)</a:t>
            </a:r>
            <a:endParaRPr lang="ms-MY" sz="2400" dirty="0">
              <a:latin typeface="Arial"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150938" y="214313"/>
            <a:ext cx="7793037" cy="1198562"/>
          </a:xfrm>
        </p:spPr>
        <p:txBody>
          <a:bodyPr/>
          <a:lstStyle/>
          <a:p>
            <a:pPr algn="ctr"/>
            <a:r>
              <a:rPr lang="en-US" sz="3600" b="1">
                <a:effectLst>
                  <a:outerShdw blurRad="38100" dist="38100" dir="2700000" algn="tl">
                    <a:srgbClr val="000000"/>
                  </a:outerShdw>
                </a:effectLst>
                <a:latin typeface="Arial" charset="0"/>
              </a:rPr>
              <a:t>DAMPAK NEGATIF KEBIJAKAN LINGKUNGAN (1)</a:t>
            </a:r>
            <a:endParaRPr lang="ms-MY" sz="3600" b="1">
              <a:effectLst>
                <a:outerShdw blurRad="38100" dist="38100" dir="2700000" algn="tl">
                  <a:srgbClr val="000000"/>
                </a:outerShdw>
              </a:effectLst>
              <a:latin typeface="Arial" charset="0"/>
            </a:endParaRPr>
          </a:p>
        </p:txBody>
      </p:sp>
      <p:sp>
        <p:nvSpPr>
          <p:cNvPr id="23555" name="Rectangle 3"/>
          <p:cNvSpPr>
            <a:spLocks noGrp="1" noChangeArrowheads="1"/>
          </p:cNvSpPr>
          <p:nvPr>
            <p:ph type="body" idx="1"/>
          </p:nvPr>
        </p:nvSpPr>
        <p:spPr>
          <a:xfrm>
            <a:off x="179388" y="2205038"/>
            <a:ext cx="8775700" cy="4652962"/>
          </a:xfrm>
          <a:noFill/>
        </p:spPr>
        <p:txBody>
          <a:bodyPr/>
          <a:lstStyle/>
          <a:p>
            <a:pPr marL="0" indent="0" algn="just">
              <a:buFont typeface="Wingdings" pitchFamily="2" charset="2"/>
              <a:buNone/>
            </a:pPr>
            <a:r>
              <a:rPr lang="en-US" sz="2400">
                <a:latin typeface="Arial" charset="0"/>
              </a:rPr>
              <a:t>Kebijakan lingkungan mendorong perusahaan untuk membuat keputusan dalam </a:t>
            </a:r>
            <a:r>
              <a:rPr lang="en-US" sz="2400" b="1">
                <a:solidFill>
                  <a:srgbClr val="800000"/>
                </a:solidFill>
                <a:latin typeface="Arial" charset="0"/>
              </a:rPr>
              <a:t>kepentingan sosial</a:t>
            </a:r>
            <a:r>
              <a:rPr lang="en-US" sz="2400">
                <a:latin typeface="Arial" charset="0"/>
              </a:rPr>
              <a:t>, bukan kepentingan mereka pribadi. Hal ini akan mengurangi efisiensi perusahaan dalam memproduksi output mereka. </a:t>
            </a:r>
          </a:p>
          <a:p>
            <a:pPr marL="0" indent="0" algn="just">
              <a:buFont typeface="Wingdings" pitchFamily="2" charset="2"/>
              <a:buNone/>
            </a:pPr>
            <a:endParaRPr lang="en-US" sz="1600">
              <a:latin typeface="Arial" charset="0"/>
            </a:endParaRPr>
          </a:p>
          <a:p>
            <a:pPr marL="0" indent="0" algn="just">
              <a:buFont typeface="Wingdings" pitchFamily="2" charset="2"/>
              <a:buNone/>
            </a:pPr>
            <a:r>
              <a:rPr lang="en-US" sz="2400" b="1">
                <a:latin typeface="Arial" charset="0"/>
              </a:rPr>
              <a:t>▲	</a:t>
            </a:r>
            <a:r>
              <a:rPr lang="en-US" sz="2400">
                <a:latin typeface="Arial" charset="0"/>
              </a:rPr>
              <a:t>Apabila perusahaan mengalokasikan  sumberdayanya (energi, modal dan tenaga kerja) untuk mengurangi emisi </a:t>
            </a:r>
            <a:r>
              <a:rPr lang="en-US" sz="2400">
                <a:solidFill>
                  <a:srgbClr val="800000"/>
                </a:solidFill>
                <a:latin typeface="Arial" charset="0"/>
                <a:sym typeface="Wingdings" pitchFamily="2" charset="2"/>
              </a:rPr>
              <a:t></a:t>
            </a:r>
            <a:r>
              <a:rPr lang="en-US" sz="2400">
                <a:latin typeface="Arial" charset="0"/>
                <a:sym typeface="Wingdings" pitchFamily="2" charset="2"/>
              </a:rPr>
              <a:t> biaya produksi meningkat</a:t>
            </a:r>
          </a:p>
          <a:p>
            <a:pPr marL="0" indent="0" algn="just">
              <a:buFont typeface="Wingdings" pitchFamily="2" charset="2"/>
              <a:buNone/>
            </a:pPr>
            <a:endParaRPr lang="en-US" sz="1200">
              <a:latin typeface="Arial" charset="0"/>
              <a:sym typeface="Wingdings" pitchFamily="2" charset="2"/>
            </a:endParaRPr>
          </a:p>
          <a:p>
            <a:pPr marL="0" indent="0" algn="just">
              <a:buFont typeface="Wingdings" pitchFamily="2" charset="2"/>
              <a:buNone/>
            </a:pPr>
            <a:r>
              <a:rPr lang="en-US" sz="2400">
                <a:latin typeface="Arial" charset="0"/>
                <a:sym typeface="Wingdings" pitchFamily="2" charset="2"/>
              </a:rPr>
              <a:t>▲	Sumberdaya yang digunakan untuk mengurangi polusi </a:t>
            </a:r>
            <a:r>
              <a:rPr lang="en-US" sz="2400" b="1">
                <a:solidFill>
                  <a:srgbClr val="800000"/>
                </a:solidFill>
                <a:latin typeface="Arial" charset="0"/>
                <a:sym typeface="Wingdings" pitchFamily="2" charset="2"/>
              </a:rPr>
              <a:t>tidak bisa</a:t>
            </a:r>
            <a:r>
              <a:rPr lang="en-US" sz="2400">
                <a:latin typeface="Arial" charset="0"/>
                <a:sym typeface="Wingdings" pitchFamily="2" charset="2"/>
              </a:rPr>
              <a:t> digunakan untuk memproduksi output ekonomi</a:t>
            </a:r>
            <a:endParaRPr lang="ms-MY" sz="2400">
              <a:latin typeface="Arial"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150938" y="214313"/>
            <a:ext cx="7793037" cy="1270000"/>
          </a:xfrm>
        </p:spPr>
        <p:txBody>
          <a:bodyPr/>
          <a:lstStyle/>
          <a:p>
            <a:pPr algn="ctr"/>
            <a:r>
              <a:rPr lang="en-US" sz="3600" b="1">
                <a:effectLst>
                  <a:outerShdw blurRad="38100" dist="38100" dir="2700000" algn="tl">
                    <a:srgbClr val="000000"/>
                  </a:outerShdw>
                </a:effectLst>
                <a:latin typeface="Arial" charset="0"/>
              </a:rPr>
              <a:t>DAMPAK NEGATIF KEBIJAKAN LINGKUNGAN (2)</a:t>
            </a:r>
            <a:endParaRPr lang="ms-MY" sz="3600" b="1">
              <a:effectLst>
                <a:outerShdw blurRad="38100" dist="38100" dir="2700000" algn="tl">
                  <a:srgbClr val="000000"/>
                </a:outerShdw>
              </a:effectLst>
              <a:latin typeface="Arial" charset="0"/>
            </a:endParaRPr>
          </a:p>
        </p:txBody>
      </p:sp>
      <p:sp>
        <p:nvSpPr>
          <p:cNvPr id="24579" name="Rectangle 3"/>
          <p:cNvSpPr>
            <a:spLocks noGrp="1" noChangeArrowheads="1"/>
          </p:cNvSpPr>
          <p:nvPr>
            <p:ph type="body" idx="1"/>
          </p:nvPr>
        </p:nvSpPr>
        <p:spPr>
          <a:xfrm>
            <a:off x="0" y="2133600"/>
            <a:ext cx="8955088" cy="4724400"/>
          </a:xfrm>
        </p:spPr>
        <p:txBody>
          <a:bodyPr/>
          <a:lstStyle/>
          <a:p>
            <a:pPr algn="just">
              <a:buFont typeface="Wingdings" pitchFamily="2" charset="2"/>
              <a:buNone/>
            </a:pPr>
            <a:r>
              <a:rPr lang="en-US" sz="2400" b="1">
                <a:solidFill>
                  <a:srgbClr val="800000"/>
                </a:solidFill>
                <a:latin typeface="Arial" charset="0"/>
                <a:sym typeface="Wingdings" pitchFamily="2" charset="2"/>
              </a:rPr>
              <a:t>Contoh:</a:t>
            </a:r>
          </a:p>
          <a:p>
            <a:pPr algn="just">
              <a:buFont typeface="Wingdings" pitchFamily="2" charset="2"/>
              <a:buNone/>
            </a:pPr>
            <a:endParaRPr lang="en-US" sz="1400" b="1">
              <a:solidFill>
                <a:srgbClr val="800000"/>
              </a:solidFill>
              <a:latin typeface="Arial" charset="0"/>
              <a:sym typeface="Wingdings" pitchFamily="2" charset="2"/>
            </a:endParaRPr>
          </a:p>
          <a:p>
            <a:pPr algn="just">
              <a:buFont typeface="Wingdings" pitchFamily="2" charset="2"/>
              <a:buNone/>
            </a:pPr>
            <a:r>
              <a:rPr lang="en-US" sz="2400">
                <a:latin typeface="Arial" charset="0"/>
                <a:sym typeface="Wingdings" pitchFamily="2" charset="2"/>
              </a:rPr>
              <a:t>	Apabila sumberdaya digunakan untuk mengurangi polusi </a:t>
            </a:r>
            <a:r>
              <a:rPr lang="en-US" sz="2400">
                <a:solidFill>
                  <a:srgbClr val="800000"/>
                </a:solidFill>
                <a:latin typeface="Arial" charset="0"/>
                <a:sym typeface="Wingdings" pitchFamily="2" charset="2"/>
              </a:rPr>
              <a:t></a:t>
            </a:r>
            <a:r>
              <a:rPr lang="en-US" sz="2400">
                <a:latin typeface="Arial" charset="0"/>
                <a:sym typeface="Wingdings" pitchFamily="2" charset="2"/>
              </a:rPr>
              <a:t> GDP akan turun</a:t>
            </a:r>
          </a:p>
          <a:p>
            <a:pPr algn="just">
              <a:buFont typeface="Wingdings" pitchFamily="2" charset="2"/>
              <a:buNone/>
            </a:pPr>
            <a:endParaRPr lang="en-US" sz="1400">
              <a:latin typeface="Arial" charset="0"/>
              <a:sym typeface="Wingdings" pitchFamily="2" charset="2"/>
            </a:endParaRPr>
          </a:p>
          <a:p>
            <a:pPr algn="just">
              <a:buFont typeface="Wingdings" pitchFamily="2" charset="2"/>
              <a:buNone/>
            </a:pPr>
            <a:r>
              <a:rPr lang="en-US" sz="2400">
                <a:latin typeface="Arial" charset="0"/>
                <a:sym typeface="Wingdings" pitchFamily="2" charset="2"/>
              </a:rPr>
              <a:t>	Apabila penggunaan lahan dibatasi dalam rangka menjaga lingkungan </a:t>
            </a:r>
            <a:r>
              <a:rPr lang="en-US" sz="2400">
                <a:solidFill>
                  <a:srgbClr val="800000"/>
                </a:solidFill>
                <a:latin typeface="Arial" charset="0"/>
                <a:sym typeface="Wingdings" pitchFamily="2" charset="2"/>
              </a:rPr>
              <a:t></a:t>
            </a:r>
            <a:r>
              <a:rPr lang="en-US" sz="2400">
                <a:latin typeface="Arial" charset="0"/>
                <a:sym typeface="Wingdings" pitchFamily="2" charset="2"/>
              </a:rPr>
              <a:t> output yang diproduksi (</a:t>
            </a:r>
            <a:r>
              <a:rPr lang="en-US" sz="2400" i="1">
                <a:latin typeface="Arial" charset="0"/>
                <a:sym typeface="Wingdings" pitchFamily="2" charset="2"/>
              </a:rPr>
              <a:t>in conjunction with land</a:t>
            </a:r>
            <a:r>
              <a:rPr lang="en-US" sz="2400">
                <a:latin typeface="Arial" charset="0"/>
                <a:sym typeface="Wingdings" pitchFamily="2" charset="2"/>
              </a:rPr>
              <a:t>) akan membutuhkan tambahan sumberdaya untuk memproduksi sejumlah output yang sama.</a:t>
            </a:r>
            <a:endParaRPr lang="ms-MY" sz="2400">
              <a:latin typeface="Arial" charset="0"/>
            </a:endParaRPr>
          </a:p>
          <a:p>
            <a:pPr algn="just">
              <a:buFont typeface="Wingdings" pitchFamily="2" charset="2"/>
              <a:buNone/>
            </a:pPr>
            <a:endParaRPr lang="ms-MY" sz="2400">
              <a:latin typeface="Arial"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Blends</Template>
  <TotalTime>1135</TotalTime>
  <Words>1247</Words>
  <Application>Microsoft Office PowerPoint</Application>
  <PresentationFormat>On-screen Show (4:3)</PresentationFormat>
  <Paragraphs>173</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Blends</vt:lpstr>
      <vt:lpstr>MAKROEKONOMI LINGKUNGAN</vt:lpstr>
      <vt:lpstr>PENDAHULUAN</vt:lpstr>
      <vt:lpstr>PENDAHULUAN (2)</vt:lpstr>
      <vt:lpstr>MODEL KONSEPTUAL LINGKUNGAN DAN EKONOMI (1)</vt:lpstr>
      <vt:lpstr>MODEL KONSEPTUAL LINGKUNGAN DAN EKONOMI (2)</vt:lpstr>
      <vt:lpstr>MODEL KONSEPTUAL LINGKUNGAN DAN EKONOMI (4)</vt:lpstr>
      <vt:lpstr>DAMPAK LINGKUNGAN TERHADAP PRODUKTIVITAS EKONOMI</vt:lpstr>
      <vt:lpstr>DAMPAK NEGATIF KEBIJAKAN LINGKUNGAN (1)</vt:lpstr>
      <vt:lpstr>DAMPAK NEGATIF KEBIJAKAN LINGKUNGAN (2)</vt:lpstr>
      <vt:lpstr>DAMPAK POSITIF KUALITAS LINGKUNGAN (1)</vt:lpstr>
      <vt:lpstr>DAMPAK POSITIF KUALITAS LINGKUNGAN (2)</vt:lpstr>
      <vt:lpstr>EFEK APAKAH YANG DOMINAN??</vt:lpstr>
      <vt:lpstr>EFEK APAKAH YANG DOMINAN??</vt:lpstr>
      <vt:lpstr>EFEK APAKAH YANG DOMINAN??</vt:lpstr>
      <vt:lpstr>EFEK APAKAH YANG DOMINAN??</vt:lpstr>
      <vt:lpstr>DEGRADASI LINGKUNGAN DAN UKURAN INCOME (1)</vt:lpstr>
      <vt:lpstr>DEGRADASI LINGKUNGAN DAN UKURAN INCOME (2)</vt:lpstr>
      <vt:lpstr>GDP, SUSTAINABILITY AND ENVIRONMENTAL QUALITY (1)</vt:lpstr>
      <vt:lpstr>GDP, SUSTAINABILITY AND ENVIRONMENTAL QUALITY (2)</vt:lpstr>
      <vt:lpstr>GDP, SUSTAINABILITY AND ENVIRONMENTAL QUALITY (3)</vt:lpstr>
      <vt:lpstr>GDP, SUSTAINABILITY AND ENVIRONMENTAL QUALITY (4)</vt:lpstr>
      <vt:lpstr>GDP, SUSTAINABILITY AND ENVIRONMENTAL QUALITY (5)</vt:lpstr>
      <vt:lpstr>LINGKUNGAN DAN ISU EKONOMI INTERNASIONAL</vt:lpstr>
      <vt:lpstr>LINGKUNGAN DAN ISU EKONOMI INTERNASIONAL</vt:lpstr>
      <vt:lpstr>LINGKUNGAN DAN ISU EKONOMI INTERNASIONAL</vt:lpstr>
      <vt:lpstr>LINGKUNGAN DAN ISU EKONOMI INTERNASIONAL</vt:lpstr>
      <vt:lpstr>Slide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MAKROEKONOMI LINGKUNGAN</dc:title>
  <dc:creator>WinXP</dc:creator>
  <cp:lastModifiedBy>COMPAQ</cp:lastModifiedBy>
  <cp:revision>77</cp:revision>
  <dcterms:created xsi:type="dcterms:W3CDTF">2009-01-11T08:30:12Z</dcterms:created>
  <dcterms:modified xsi:type="dcterms:W3CDTF">2013-06-11T09:02:25Z</dcterms:modified>
</cp:coreProperties>
</file>